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45"/>
  </p:notesMasterIdLst>
  <p:sldIdLst>
    <p:sldId id="283" r:id="rId2"/>
    <p:sldId id="305" r:id="rId3"/>
    <p:sldId id="316" r:id="rId4"/>
    <p:sldId id="326" r:id="rId5"/>
    <p:sldId id="317" r:id="rId6"/>
    <p:sldId id="321" r:id="rId7"/>
    <p:sldId id="315" r:id="rId8"/>
    <p:sldId id="304" r:id="rId9"/>
    <p:sldId id="306" r:id="rId10"/>
    <p:sldId id="313" r:id="rId11"/>
    <p:sldId id="314" r:id="rId12"/>
    <p:sldId id="319" r:id="rId13"/>
    <p:sldId id="324" r:id="rId14"/>
    <p:sldId id="322" r:id="rId15"/>
    <p:sldId id="328" r:id="rId16"/>
    <p:sldId id="320" r:id="rId17"/>
    <p:sldId id="325" r:id="rId18"/>
    <p:sldId id="327" r:id="rId19"/>
    <p:sldId id="307" r:id="rId20"/>
    <p:sldId id="308" r:id="rId21"/>
    <p:sldId id="309" r:id="rId22"/>
    <p:sldId id="303" r:id="rId23"/>
    <p:sldId id="310" r:id="rId24"/>
    <p:sldId id="311" r:id="rId25"/>
    <p:sldId id="276" r:id="rId26"/>
    <p:sldId id="290" r:id="rId27"/>
    <p:sldId id="289" r:id="rId28"/>
    <p:sldId id="277" r:id="rId29"/>
    <p:sldId id="279" r:id="rId30"/>
    <p:sldId id="280" r:id="rId31"/>
    <p:sldId id="291" r:id="rId32"/>
    <p:sldId id="281" r:id="rId33"/>
    <p:sldId id="298" r:id="rId34"/>
    <p:sldId id="299" r:id="rId35"/>
    <p:sldId id="297" r:id="rId36"/>
    <p:sldId id="295" r:id="rId37"/>
    <p:sldId id="296" r:id="rId38"/>
    <p:sldId id="312" r:id="rId39"/>
    <p:sldId id="301" r:id="rId40"/>
    <p:sldId id="294" r:id="rId41"/>
    <p:sldId id="285" r:id="rId42"/>
    <p:sldId id="300" r:id="rId43"/>
    <p:sldId id="302"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7F025ED9-5FD6-43E8-B221-A8FEA0707F00}">
          <p14:sldIdLst>
            <p14:sldId id="283"/>
            <p14:sldId id="305"/>
            <p14:sldId id="316"/>
            <p14:sldId id="326"/>
            <p14:sldId id="317"/>
            <p14:sldId id="321"/>
            <p14:sldId id="315"/>
            <p14:sldId id="304"/>
            <p14:sldId id="306"/>
            <p14:sldId id="313"/>
          </p14:sldIdLst>
        </p14:section>
        <p14:section name="Yifeng Chen" id="{B9B1A6B6-153C-4B4F-974B-689BF050246A}">
          <p14:sldIdLst>
            <p14:sldId id="314"/>
            <p14:sldId id="319"/>
            <p14:sldId id="324"/>
            <p14:sldId id="322"/>
            <p14:sldId id="328"/>
            <p14:sldId id="320"/>
            <p14:sldId id="325"/>
            <p14:sldId id="327"/>
          </p14:sldIdLst>
        </p14:section>
        <p14:section name="Zhu Zhu" id="{7034695A-6A05-487F-92C0-51FD574196C9}">
          <p14:sldIdLst>
            <p14:sldId id="307"/>
            <p14:sldId id="308"/>
            <p14:sldId id="309"/>
            <p14:sldId id="303"/>
            <p14:sldId id="310"/>
            <p14:sldId id="311"/>
          </p14:sldIdLst>
        </p14:section>
        <p14:section name="Liu Junnan" id="{1C5E57FB-F9B9-4ABD-A3ED-7B777B3C9305}">
          <p14:sldIdLst>
            <p14:sldId id="276"/>
            <p14:sldId id="290"/>
            <p14:sldId id="289"/>
            <p14:sldId id="277"/>
            <p14:sldId id="279"/>
            <p14:sldId id="280"/>
            <p14:sldId id="291"/>
            <p14:sldId id="281"/>
            <p14:sldId id="298"/>
            <p14:sldId id="299"/>
            <p14:sldId id="297"/>
            <p14:sldId id="295"/>
            <p14:sldId id="296"/>
            <p14:sldId id="312"/>
            <p14:sldId id="301"/>
            <p14:sldId id="294"/>
            <p14:sldId id="285"/>
            <p14:sldId id="300"/>
            <p14:sldId id="30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2FF5229-5F5B-B660-C14F-F7A8139C0410}" v="288" dt="2024-05-28T20:19:06.504"/>
    <p1510:client id="{4E601EA1-3016-0744-CC87-67F390616FDF}" v="25" dt="2024-05-28T14:47:20.430"/>
    <p1510:client id="{6FDBCC46-EE18-4061-B480-44C7DB560C39}" v="68" dt="2024-05-29T13:30:05.138"/>
    <p1510:client id="{ACC2EDD0-CBA7-671C-B5B1-7BD8D7DBFA1D}" v="15" dt="2024-05-28T15:16:50.224"/>
    <p1510:client id="{B218A266-A96A-DBC2-6B9D-4115525C41A0}" v="48" dt="2024-05-29T13:03:46.932"/>
    <p1510:client id="{B3427442-A65D-984B-F28F-DFA0A1B196BC}" v="480" dt="2024-05-29T11:01:20.114"/>
    <p1510:client id="{BB8C9565-04F3-E827-A3B5-8FBDCB12727E}" v="4" dt="2024-05-29T13:20:02.838"/>
    <p1510:client id="{C8DBE4AF-3A4B-93D7-D798-F4F460D7A1A7}" v="206" dt="2024-05-28T16:37:14.815"/>
    <p1510:client id="{F6CB1DB4-7506-0274-D1AD-15A3CC16170F}" v="1" dt="2024-05-28T12:33:21.263"/>
    <p1510:client id="{FF2365C2-534A-7ED2-3B94-852F2EA554F5}" v="427" dt="2024-05-29T10:53:34.244"/>
  </p1510:revLst>
</p1510:revInfo>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4" d="100"/>
          <a:sy n="104" d="100"/>
        </p:scale>
        <p:origin x="284" y="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50"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_rels/data2.xml.rels><?xml version="1.0" encoding="UTF-8" standalone="yes"?>
<Relationships xmlns="http://schemas.openxmlformats.org/package/2006/relationships"><Relationship Id="rId8" Type="http://schemas.openxmlformats.org/officeDocument/2006/relationships/image" Target="../media/image40.sv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svg"/><Relationship Id="rId1" Type="http://schemas.openxmlformats.org/officeDocument/2006/relationships/image" Target="../media/image33.png"/><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36.svg"/></Relationships>
</file>

<file path=ppt/diagrams/_rels/drawing2.xml.rels><?xml version="1.0" encoding="UTF-8" standalone="yes"?>
<Relationships xmlns="http://schemas.openxmlformats.org/package/2006/relationships"><Relationship Id="rId8" Type="http://schemas.openxmlformats.org/officeDocument/2006/relationships/image" Target="../media/image40.sv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svg"/><Relationship Id="rId1" Type="http://schemas.openxmlformats.org/officeDocument/2006/relationships/image" Target="../media/image33.png"/><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36.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E502E4-09AF-40B3-AEC3-0BAFE4104738}" type="doc">
      <dgm:prSet loTypeId="urn:microsoft.com/office/officeart/2005/8/layout/list1" loCatId="list" qsTypeId="urn:microsoft.com/office/officeart/2005/8/quickstyle/simple1" qsCatId="simple" csTypeId="urn:microsoft.com/office/officeart/2005/8/colors/accent1_2" csCatId="accent1"/>
      <dgm:spPr/>
      <dgm:t>
        <a:bodyPr/>
        <a:lstStyle/>
        <a:p>
          <a:endParaRPr lang="en-US"/>
        </a:p>
      </dgm:t>
    </dgm:pt>
    <dgm:pt modelId="{07278105-B977-4526-88BF-711D4D3A7DC4}">
      <dgm:prSet/>
      <dgm:spPr/>
      <dgm:t>
        <a:bodyPr/>
        <a:lstStyle/>
        <a:p>
          <a:r>
            <a:rPr lang="en-US" b="1"/>
            <a:t>Key Challenges:</a:t>
          </a:r>
          <a:endParaRPr lang="en-US"/>
        </a:p>
      </dgm:t>
    </dgm:pt>
    <dgm:pt modelId="{43831B2C-6149-4A30-9633-5167F0718D06}" type="parTrans" cxnId="{6CD8E646-9B6D-4F8F-8B12-594646F9D19B}">
      <dgm:prSet/>
      <dgm:spPr/>
      <dgm:t>
        <a:bodyPr/>
        <a:lstStyle/>
        <a:p>
          <a:endParaRPr lang="en-US"/>
        </a:p>
      </dgm:t>
    </dgm:pt>
    <dgm:pt modelId="{E890D876-C10B-40EF-BA16-5B25637C0315}" type="sibTrans" cxnId="{6CD8E646-9B6D-4F8F-8B12-594646F9D19B}">
      <dgm:prSet/>
      <dgm:spPr/>
      <dgm:t>
        <a:bodyPr/>
        <a:lstStyle/>
        <a:p>
          <a:endParaRPr lang="en-US"/>
        </a:p>
      </dgm:t>
    </dgm:pt>
    <dgm:pt modelId="{B7D14512-4B87-423A-BC21-149390A8F56A}">
      <dgm:prSet/>
      <dgm:spPr/>
      <dgm:t>
        <a:bodyPr/>
        <a:lstStyle/>
        <a:p>
          <a:r>
            <a:rPr lang="en-US" b="1"/>
            <a:t>Inconsistent Submodule Interfaces</a:t>
          </a:r>
          <a:endParaRPr lang="en-US"/>
        </a:p>
      </dgm:t>
    </dgm:pt>
    <dgm:pt modelId="{A7161107-651E-4D91-9DA0-1D6511351650}" type="parTrans" cxnId="{FA11879E-0A2E-446B-861D-159F75DA6810}">
      <dgm:prSet/>
      <dgm:spPr/>
      <dgm:t>
        <a:bodyPr/>
        <a:lstStyle/>
        <a:p>
          <a:endParaRPr lang="en-US"/>
        </a:p>
      </dgm:t>
    </dgm:pt>
    <dgm:pt modelId="{2B7AFFCA-844F-4F45-BD1B-3ADFE288ACA9}" type="sibTrans" cxnId="{FA11879E-0A2E-446B-861D-159F75DA6810}">
      <dgm:prSet/>
      <dgm:spPr/>
      <dgm:t>
        <a:bodyPr/>
        <a:lstStyle/>
        <a:p>
          <a:endParaRPr lang="en-US"/>
        </a:p>
      </dgm:t>
    </dgm:pt>
    <dgm:pt modelId="{F89A6F1D-936C-48E7-974F-A3A53F08E892}">
      <dgm:prSet/>
      <dgm:spPr/>
      <dgm:t>
        <a:bodyPr/>
        <a:lstStyle/>
        <a:p>
          <a:r>
            <a:rPr lang="en-US" b="1"/>
            <a:t>Complexity in Control Logic</a:t>
          </a:r>
          <a:endParaRPr lang="en-US"/>
        </a:p>
      </dgm:t>
    </dgm:pt>
    <dgm:pt modelId="{9BB02EDE-8905-4465-BA9F-E343E8FA5146}" type="parTrans" cxnId="{8E24D910-6CCD-4898-ADE0-5454BD55FD8A}">
      <dgm:prSet/>
      <dgm:spPr/>
      <dgm:t>
        <a:bodyPr/>
        <a:lstStyle/>
        <a:p>
          <a:endParaRPr lang="en-US"/>
        </a:p>
      </dgm:t>
    </dgm:pt>
    <dgm:pt modelId="{3A027BAC-09E2-4851-AF44-5A4AC9346DC4}" type="sibTrans" cxnId="{8E24D910-6CCD-4898-ADE0-5454BD55FD8A}">
      <dgm:prSet/>
      <dgm:spPr/>
      <dgm:t>
        <a:bodyPr/>
        <a:lstStyle/>
        <a:p>
          <a:endParaRPr lang="en-US"/>
        </a:p>
      </dgm:t>
    </dgm:pt>
    <dgm:pt modelId="{A70B3594-711F-4EE9-ABCE-B04992A957CE}">
      <dgm:prSet/>
      <dgm:spPr/>
      <dgm:t>
        <a:bodyPr/>
        <a:lstStyle/>
        <a:p>
          <a:r>
            <a:rPr lang="en-US" b="1"/>
            <a:t>Bug Localization and Fixing</a:t>
          </a:r>
          <a:endParaRPr lang="en-US"/>
        </a:p>
      </dgm:t>
    </dgm:pt>
    <dgm:pt modelId="{5BF609C8-6EB9-48AF-A27E-264CB5EF4FCF}" type="parTrans" cxnId="{8961F615-FD7E-4AA7-8526-6FC7540D7264}">
      <dgm:prSet/>
      <dgm:spPr/>
      <dgm:t>
        <a:bodyPr/>
        <a:lstStyle/>
        <a:p>
          <a:endParaRPr lang="en-US"/>
        </a:p>
      </dgm:t>
    </dgm:pt>
    <dgm:pt modelId="{08B3044F-BAF4-4B2D-A6C3-9D6406C09728}" type="sibTrans" cxnId="{8961F615-FD7E-4AA7-8526-6FC7540D7264}">
      <dgm:prSet/>
      <dgm:spPr/>
      <dgm:t>
        <a:bodyPr/>
        <a:lstStyle/>
        <a:p>
          <a:endParaRPr lang="en-US"/>
        </a:p>
      </dgm:t>
    </dgm:pt>
    <dgm:pt modelId="{E8D792AA-83BE-425F-A505-869181DC7F88}" type="pres">
      <dgm:prSet presAssocID="{9CE502E4-09AF-40B3-AEC3-0BAFE4104738}" presName="linear" presStyleCnt="0">
        <dgm:presLayoutVars>
          <dgm:dir/>
          <dgm:animLvl val="lvl"/>
          <dgm:resizeHandles val="exact"/>
        </dgm:presLayoutVars>
      </dgm:prSet>
      <dgm:spPr/>
    </dgm:pt>
    <dgm:pt modelId="{E10F140D-9F78-4715-8628-D93D82CC210B}" type="pres">
      <dgm:prSet presAssocID="{07278105-B977-4526-88BF-711D4D3A7DC4}" presName="parentLin" presStyleCnt="0"/>
      <dgm:spPr/>
    </dgm:pt>
    <dgm:pt modelId="{5275CAD1-2688-4F92-BD3E-C87D468F7C5C}" type="pres">
      <dgm:prSet presAssocID="{07278105-B977-4526-88BF-711D4D3A7DC4}" presName="parentLeftMargin" presStyleLbl="node1" presStyleIdx="0" presStyleCnt="1"/>
      <dgm:spPr/>
    </dgm:pt>
    <dgm:pt modelId="{05799059-370A-47DD-B146-136C8ECA99C0}" type="pres">
      <dgm:prSet presAssocID="{07278105-B977-4526-88BF-711D4D3A7DC4}" presName="parentText" presStyleLbl="node1" presStyleIdx="0" presStyleCnt="1">
        <dgm:presLayoutVars>
          <dgm:chMax val="0"/>
          <dgm:bulletEnabled val="1"/>
        </dgm:presLayoutVars>
      </dgm:prSet>
      <dgm:spPr/>
    </dgm:pt>
    <dgm:pt modelId="{ACBA4791-433D-4017-92DC-B5BB82B340EC}" type="pres">
      <dgm:prSet presAssocID="{07278105-B977-4526-88BF-711D4D3A7DC4}" presName="negativeSpace" presStyleCnt="0"/>
      <dgm:spPr/>
    </dgm:pt>
    <dgm:pt modelId="{0FCEEFDA-5486-4C03-929D-53F783F2401E}" type="pres">
      <dgm:prSet presAssocID="{07278105-B977-4526-88BF-711D4D3A7DC4}" presName="childText" presStyleLbl="conFgAcc1" presStyleIdx="0" presStyleCnt="1">
        <dgm:presLayoutVars>
          <dgm:bulletEnabled val="1"/>
        </dgm:presLayoutVars>
      </dgm:prSet>
      <dgm:spPr/>
    </dgm:pt>
  </dgm:ptLst>
  <dgm:cxnLst>
    <dgm:cxn modelId="{0CF62802-E10D-4482-B94C-1CD067BB2407}" type="presOf" srcId="{07278105-B977-4526-88BF-711D4D3A7DC4}" destId="{5275CAD1-2688-4F92-BD3E-C87D468F7C5C}" srcOrd="0" destOrd="0" presId="urn:microsoft.com/office/officeart/2005/8/layout/list1"/>
    <dgm:cxn modelId="{8E24D910-6CCD-4898-ADE0-5454BD55FD8A}" srcId="{07278105-B977-4526-88BF-711D4D3A7DC4}" destId="{F89A6F1D-936C-48E7-974F-A3A53F08E892}" srcOrd="1" destOrd="0" parTransId="{9BB02EDE-8905-4465-BA9F-E343E8FA5146}" sibTransId="{3A027BAC-09E2-4851-AF44-5A4AC9346DC4}"/>
    <dgm:cxn modelId="{8961F615-FD7E-4AA7-8526-6FC7540D7264}" srcId="{07278105-B977-4526-88BF-711D4D3A7DC4}" destId="{A70B3594-711F-4EE9-ABCE-B04992A957CE}" srcOrd="2" destOrd="0" parTransId="{5BF609C8-6EB9-48AF-A27E-264CB5EF4FCF}" sibTransId="{08B3044F-BAF4-4B2D-A6C3-9D6406C09728}"/>
    <dgm:cxn modelId="{53136945-B806-4DF7-A65E-ABDFCED244FB}" type="presOf" srcId="{9CE502E4-09AF-40B3-AEC3-0BAFE4104738}" destId="{E8D792AA-83BE-425F-A505-869181DC7F88}" srcOrd="0" destOrd="0" presId="urn:microsoft.com/office/officeart/2005/8/layout/list1"/>
    <dgm:cxn modelId="{6CD8E646-9B6D-4F8F-8B12-594646F9D19B}" srcId="{9CE502E4-09AF-40B3-AEC3-0BAFE4104738}" destId="{07278105-B977-4526-88BF-711D4D3A7DC4}" srcOrd="0" destOrd="0" parTransId="{43831B2C-6149-4A30-9633-5167F0718D06}" sibTransId="{E890D876-C10B-40EF-BA16-5B25637C0315}"/>
    <dgm:cxn modelId="{FA11879E-0A2E-446B-861D-159F75DA6810}" srcId="{07278105-B977-4526-88BF-711D4D3A7DC4}" destId="{B7D14512-4B87-423A-BC21-149390A8F56A}" srcOrd="0" destOrd="0" parTransId="{A7161107-651E-4D91-9DA0-1D6511351650}" sibTransId="{2B7AFFCA-844F-4F45-BD1B-3ADFE288ACA9}"/>
    <dgm:cxn modelId="{EF1AD9B2-80C9-4FD3-AAAA-88AFC5B44B4A}" type="presOf" srcId="{A70B3594-711F-4EE9-ABCE-B04992A957CE}" destId="{0FCEEFDA-5486-4C03-929D-53F783F2401E}" srcOrd="0" destOrd="2" presId="urn:microsoft.com/office/officeart/2005/8/layout/list1"/>
    <dgm:cxn modelId="{3B4C62C7-2B02-4761-83E6-71614E783EE9}" type="presOf" srcId="{B7D14512-4B87-423A-BC21-149390A8F56A}" destId="{0FCEEFDA-5486-4C03-929D-53F783F2401E}" srcOrd="0" destOrd="0" presId="urn:microsoft.com/office/officeart/2005/8/layout/list1"/>
    <dgm:cxn modelId="{1EB697EA-AEC8-44AE-9027-515D4483292B}" type="presOf" srcId="{F89A6F1D-936C-48E7-974F-A3A53F08E892}" destId="{0FCEEFDA-5486-4C03-929D-53F783F2401E}" srcOrd="0" destOrd="1" presId="urn:microsoft.com/office/officeart/2005/8/layout/list1"/>
    <dgm:cxn modelId="{C3D3E6ED-6E51-4985-AFA7-41842B3A6267}" type="presOf" srcId="{07278105-B977-4526-88BF-711D4D3A7DC4}" destId="{05799059-370A-47DD-B146-136C8ECA99C0}" srcOrd="1" destOrd="0" presId="urn:microsoft.com/office/officeart/2005/8/layout/list1"/>
    <dgm:cxn modelId="{9651C76A-6BD0-4395-BD54-908FB2E8ED2F}" type="presParOf" srcId="{E8D792AA-83BE-425F-A505-869181DC7F88}" destId="{E10F140D-9F78-4715-8628-D93D82CC210B}" srcOrd="0" destOrd="0" presId="urn:microsoft.com/office/officeart/2005/8/layout/list1"/>
    <dgm:cxn modelId="{7CD59617-50D3-459F-BB30-54B0F5E8B65A}" type="presParOf" srcId="{E10F140D-9F78-4715-8628-D93D82CC210B}" destId="{5275CAD1-2688-4F92-BD3E-C87D468F7C5C}" srcOrd="0" destOrd="0" presId="urn:microsoft.com/office/officeart/2005/8/layout/list1"/>
    <dgm:cxn modelId="{A50FDE0C-9DE8-4461-AA06-80860B45DC11}" type="presParOf" srcId="{E10F140D-9F78-4715-8628-D93D82CC210B}" destId="{05799059-370A-47DD-B146-136C8ECA99C0}" srcOrd="1" destOrd="0" presId="urn:microsoft.com/office/officeart/2005/8/layout/list1"/>
    <dgm:cxn modelId="{56C164D9-2D4C-4F35-9E5D-9430C3E42206}" type="presParOf" srcId="{E8D792AA-83BE-425F-A505-869181DC7F88}" destId="{ACBA4791-433D-4017-92DC-B5BB82B340EC}" srcOrd="1" destOrd="0" presId="urn:microsoft.com/office/officeart/2005/8/layout/list1"/>
    <dgm:cxn modelId="{BF5A1A4A-5F87-4FAB-BB89-D92A81C67436}" type="presParOf" srcId="{E8D792AA-83BE-425F-A505-869181DC7F88}" destId="{0FCEEFDA-5486-4C03-929D-53F783F2401E}" srcOrd="2"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02C39E3-FEED-4519-8C79-7D4D8453E786}" type="doc">
      <dgm:prSet loTypeId="urn:microsoft.com/office/officeart/2018/2/layout/IconLabelList" loCatId="icon" qsTypeId="urn:microsoft.com/office/officeart/2005/8/quickstyle/simple1" qsCatId="simple" csTypeId="urn:microsoft.com/office/officeart/2018/5/colors/Iconchunking_neutralbg_accent1_2" csCatId="accent1" phldr="1"/>
      <dgm:spPr/>
      <dgm:t>
        <a:bodyPr/>
        <a:lstStyle/>
        <a:p>
          <a:endParaRPr lang="en-US"/>
        </a:p>
      </dgm:t>
    </dgm:pt>
    <dgm:pt modelId="{2328C934-243E-4A7B-BDB6-8A4373AA028C}">
      <dgm:prSet/>
      <dgm:spPr/>
      <dgm:t>
        <a:bodyPr/>
        <a:lstStyle/>
        <a:p>
          <a:r>
            <a:rPr lang="en-US"/>
            <a:t>Unit tests for hit and crash logic.</a:t>
          </a:r>
        </a:p>
      </dgm:t>
    </dgm:pt>
    <dgm:pt modelId="{A926655B-50E6-45C2-9EBB-43166AEC94E7}" type="parTrans" cxnId="{17D92F0E-FFFD-45E3-AE4A-5BFD6EE50277}">
      <dgm:prSet/>
      <dgm:spPr/>
      <dgm:t>
        <a:bodyPr/>
        <a:lstStyle/>
        <a:p>
          <a:endParaRPr lang="en-US"/>
        </a:p>
      </dgm:t>
    </dgm:pt>
    <dgm:pt modelId="{BDD85C9A-324A-496A-AA9E-E49A3ECD46E4}" type="sibTrans" cxnId="{17D92F0E-FFFD-45E3-AE4A-5BFD6EE50277}">
      <dgm:prSet/>
      <dgm:spPr/>
      <dgm:t>
        <a:bodyPr/>
        <a:lstStyle/>
        <a:p>
          <a:endParaRPr lang="en-US"/>
        </a:p>
      </dgm:t>
    </dgm:pt>
    <dgm:pt modelId="{D5EFD279-3EC0-40E7-A1BA-F76D93B68059}">
      <dgm:prSet/>
      <dgm:spPr/>
      <dgm:t>
        <a:bodyPr/>
        <a:lstStyle/>
        <a:p>
          <a:r>
            <a:rPr lang="en-US"/>
            <a:t>Integration tests in a complete game environment.</a:t>
          </a:r>
        </a:p>
      </dgm:t>
    </dgm:pt>
    <dgm:pt modelId="{31CC0BD8-AC33-44C3-AE1E-DBB7B444C638}" type="parTrans" cxnId="{9E7E7C50-20C6-47E9-AEC3-E20CD62447F1}">
      <dgm:prSet/>
      <dgm:spPr/>
      <dgm:t>
        <a:bodyPr/>
        <a:lstStyle/>
        <a:p>
          <a:endParaRPr lang="en-US"/>
        </a:p>
      </dgm:t>
    </dgm:pt>
    <dgm:pt modelId="{58F0F3E8-5131-403D-9940-48DF45F1A706}" type="sibTrans" cxnId="{9E7E7C50-20C6-47E9-AEC3-E20CD62447F1}">
      <dgm:prSet/>
      <dgm:spPr/>
      <dgm:t>
        <a:bodyPr/>
        <a:lstStyle/>
        <a:p>
          <a:endParaRPr lang="en-US"/>
        </a:p>
      </dgm:t>
    </dgm:pt>
    <dgm:pt modelId="{AC3438CD-5597-42B9-A3D6-D89C74D8387E}">
      <dgm:prSet/>
      <dgm:spPr/>
      <dgm:t>
        <a:bodyPr/>
        <a:lstStyle/>
        <a:p>
          <a:r>
            <a:rPr lang="en-US"/>
            <a:t>System tests for response time and status updates.</a:t>
          </a:r>
        </a:p>
      </dgm:t>
    </dgm:pt>
    <dgm:pt modelId="{B23C2065-4EA0-4C3A-B38D-2DC571BFD5FC}" type="parTrans" cxnId="{9CB8716A-8846-4D8E-8FBD-CB250612863F}">
      <dgm:prSet/>
      <dgm:spPr/>
      <dgm:t>
        <a:bodyPr/>
        <a:lstStyle/>
        <a:p>
          <a:endParaRPr lang="en-US"/>
        </a:p>
      </dgm:t>
    </dgm:pt>
    <dgm:pt modelId="{3864AA8A-E044-49CC-B6C0-BB8D70BA11C8}" type="sibTrans" cxnId="{9CB8716A-8846-4D8E-8FBD-CB250612863F}">
      <dgm:prSet/>
      <dgm:spPr/>
      <dgm:t>
        <a:bodyPr/>
        <a:lstStyle/>
        <a:p>
          <a:endParaRPr lang="en-US"/>
        </a:p>
      </dgm:t>
    </dgm:pt>
    <dgm:pt modelId="{1256FA68-E0AF-4AA5-A095-953CD118A1F1}">
      <dgm:prSet/>
      <dgm:spPr/>
      <dgm:t>
        <a:bodyPr/>
        <a:lstStyle/>
        <a:p>
          <a:r>
            <a:rPr lang="en-US"/>
            <a:t>Addressed issues through extensive code review and modifications.</a:t>
          </a:r>
        </a:p>
      </dgm:t>
    </dgm:pt>
    <dgm:pt modelId="{7BAABF0D-BA18-46EE-9AB6-2261D75E6013}" type="parTrans" cxnId="{6BBDE5BA-C449-414C-8D18-41A777DFB51B}">
      <dgm:prSet/>
      <dgm:spPr/>
      <dgm:t>
        <a:bodyPr/>
        <a:lstStyle/>
        <a:p>
          <a:endParaRPr lang="en-US"/>
        </a:p>
      </dgm:t>
    </dgm:pt>
    <dgm:pt modelId="{E4543A35-9842-47A7-89C6-5D73579C7475}" type="sibTrans" cxnId="{6BBDE5BA-C449-414C-8D18-41A777DFB51B}">
      <dgm:prSet/>
      <dgm:spPr/>
      <dgm:t>
        <a:bodyPr/>
        <a:lstStyle/>
        <a:p>
          <a:endParaRPr lang="en-US"/>
        </a:p>
      </dgm:t>
    </dgm:pt>
    <dgm:pt modelId="{B40F8683-4CAB-47D0-8916-0DA464CD4CB3}" type="pres">
      <dgm:prSet presAssocID="{302C39E3-FEED-4519-8C79-7D4D8453E786}" presName="root" presStyleCnt="0">
        <dgm:presLayoutVars>
          <dgm:dir/>
          <dgm:resizeHandles val="exact"/>
        </dgm:presLayoutVars>
      </dgm:prSet>
      <dgm:spPr/>
    </dgm:pt>
    <dgm:pt modelId="{AA356183-9A0D-4C6B-B8BE-F180E7740AEB}" type="pres">
      <dgm:prSet presAssocID="{2328C934-243E-4A7B-BDB6-8A4373AA028C}" presName="compNode" presStyleCnt="0"/>
      <dgm:spPr/>
    </dgm:pt>
    <dgm:pt modelId="{B0DBF064-AE87-4339-A648-87BF9AD1BB67}" type="pres">
      <dgm:prSet presAssocID="{2328C934-243E-4A7B-BDB6-8A4373AA028C}"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Gears"/>
        </a:ext>
      </dgm:extLst>
    </dgm:pt>
    <dgm:pt modelId="{756B19B3-E92C-4C35-A1AF-1C9A0D59658C}" type="pres">
      <dgm:prSet presAssocID="{2328C934-243E-4A7B-BDB6-8A4373AA028C}" presName="spaceRect" presStyleCnt="0"/>
      <dgm:spPr/>
    </dgm:pt>
    <dgm:pt modelId="{F5C6EFDF-CC31-4609-8E5B-864BF519464B}" type="pres">
      <dgm:prSet presAssocID="{2328C934-243E-4A7B-BDB6-8A4373AA028C}" presName="textRect" presStyleLbl="revTx" presStyleIdx="0" presStyleCnt="4">
        <dgm:presLayoutVars>
          <dgm:chMax val="1"/>
          <dgm:chPref val="1"/>
        </dgm:presLayoutVars>
      </dgm:prSet>
      <dgm:spPr/>
    </dgm:pt>
    <dgm:pt modelId="{2162015A-C0DD-44DB-9649-FA1A7A8007F2}" type="pres">
      <dgm:prSet presAssocID="{BDD85C9A-324A-496A-AA9E-E49A3ECD46E4}" presName="sibTrans" presStyleCnt="0"/>
      <dgm:spPr/>
    </dgm:pt>
    <dgm:pt modelId="{EAEB23CA-1E03-42BC-9D50-40177B7BB613}" type="pres">
      <dgm:prSet presAssocID="{D5EFD279-3EC0-40E7-A1BA-F76D93B68059}" presName="compNode" presStyleCnt="0"/>
      <dgm:spPr/>
    </dgm:pt>
    <dgm:pt modelId="{22F1AC4E-947E-481C-BB9B-2A333B4A56F3}" type="pres">
      <dgm:prSet presAssocID="{D5EFD279-3EC0-40E7-A1BA-F76D93B68059}"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Game controller"/>
        </a:ext>
      </dgm:extLst>
    </dgm:pt>
    <dgm:pt modelId="{C1D66837-BAF5-4212-B411-AB63909A8124}" type="pres">
      <dgm:prSet presAssocID="{D5EFD279-3EC0-40E7-A1BA-F76D93B68059}" presName="spaceRect" presStyleCnt="0"/>
      <dgm:spPr/>
    </dgm:pt>
    <dgm:pt modelId="{243D1300-93C5-4F82-8130-1C0A34EE08CA}" type="pres">
      <dgm:prSet presAssocID="{D5EFD279-3EC0-40E7-A1BA-F76D93B68059}" presName="textRect" presStyleLbl="revTx" presStyleIdx="1" presStyleCnt="4">
        <dgm:presLayoutVars>
          <dgm:chMax val="1"/>
          <dgm:chPref val="1"/>
        </dgm:presLayoutVars>
      </dgm:prSet>
      <dgm:spPr/>
    </dgm:pt>
    <dgm:pt modelId="{1C990D5B-A23B-4F9E-98C1-BEE47BD44681}" type="pres">
      <dgm:prSet presAssocID="{58F0F3E8-5131-403D-9940-48DF45F1A706}" presName="sibTrans" presStyleCnt="0"/>
      <dgm:spPr/>
    </dgm:pt>
    <dgm:pt modelId="{E2CEAA92-9C83-4F99-A170-550B65256361}" type="pres">
      <dgm:prSet presAssocID="{AC3438CD-5597-42B9-A3D6-D89C74D8387E}" presName="compNode" presStyleCnt="0"/>
      <dgm:spPr/>
    </dgm:pt>
    <dgm:pt modelId="{4E1DD4F6-B489-489D-8470-8B38A3314338}" type="pres">
      <dgm:prSet presAssocID="{AC3438CD-5597-42B9-A3D6-D89C74D8387E}"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Gauge"/>
        </a:ext>
      </dgm:extLst>
    </dgm:pt>
    <dgm:pt modelId="{4DF56A26-53B8-4103-B98F-296CAA89C25D}" type="pres">
      <dgm:prSet presAssocID="{AC3438CD-5597-42B9-A3D6-D89C74D8387E}" presName="spaceRect" presStyleCnt="0"/>
      <dgm:spPr/>
    </dgm:pt>
    <dgm:pt modelId="{8B9F8FA5-827A-4915-9D82-13DE0BFF9835}" type="pres">
      <dgm:prSet presAssocID="{AC3438CD-5597-42B9-A3D6-D89C74D8387E}" presName="textRect" presStyleLbl="revTx" presStyleIdx="2" presStyleCnt="4">
        <dgm:presLayoutVars>
          <dgm:chMax val="1"/>
          <dgm:chPref val="1"/>
        </dgm:presLayoutVars>
      </dgm:prSet>
      <dgm:spPr/>
    </dgm:pt>
    <dgm:pt modelId="{D46FA1C4-70A2-4A55-9470-D792DE6DA415}" type="pres">
      <dgm:prSet presAssocID="{3864AA8A-E044-49CC-B6C0-BB8D70BA11C8}" presName="sibTrans" presStyleCnt="0"/>
      <dgm:spPr/>
    </dgm:pt>
    <dgm:pt modelId="{54F1E0E5-2AB5-4FC0-963E-0983CA1E8B97}" type="pres">
      <dgm:prSet presAssocID="{1256FA68-E0AF-4AA5-A095-953CD118A1F1}" presName="compNode" presStyleCnt="0"/>
      <dgm:spPr/>
    </dgm:pt>
    <dgm:pt modelId="{47DCD389-1921-4FF8-9A59-5C16102755DD}" type="pres">
      <dgm:prSet presAssocID="{1256FA68-E0AF-4AA5-A095-953CD118A1F1}"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Presentation with Checklist"/>
        </a:ext>
      </dgm:extLst>
    </dgm:pt>
    <dgm:pt modelId="{7E774AF6-38AF-4544-950F-C4DF3E76D5A5}" type="pres">
      <dgm:prSet presAssocID="{1256FA68-E0AF-4AA5-A095-953CD118A1F1}" presName="spaceRect" presStyleCnt="0"/>
      <dgm:spPr/>
    </dgm:pt>
    <dgm:pt modelId="{35A6E9AE-A4C7-4D24-AA96-4402770F5A84}" type="pres">
      <dgm:prSet presAssocID="{1256FA68-E0AF-4AA5-A095-953CD118A1F1}" presName="textRect" presStyleLbl="revTx" presStyleIdx="3" presStyleCnt="4">
        <dgm:presLayoutVars>
          <dgm:chMax val="1"/>
          <dgm:chPref val="1"/>
        </dgm:presLayoutVars>
      </dgm:prSet>
      <dgm:spPr/>
    </dgm:pt>
  </dgm:ptLst>
  <dgm:cxnLst>
    <dgm:cxn modelId="{17D92F0E-FFFD-45E3-AE4A-5BFD6EE50277}" srcId="{302C39E3-FEED-4519-8C79-7D4D8453E786}" destId="{2328C934-243E-4A7B-BDB6-8A4373AA028C}" srcOrd="0" destOrd="0" parTransId="{A926655B-50E6-45C2-9EBB-43166AEC94E7}" sibTransId="{BDD85C9A-324A-496A-AA9E-E49A3ECD46E4}"/>
    <dgm:cxn modelId="{07C82411-7659-4F4A-8AB7-512273828F8D}" type="presOf" srcId="{1256FA68-E0AF-4AA5-A095-953CD118A1F1}" destId="{35A6E9AE-A4C7-4D24-AA96-4402770F5A84}" srcOrd="0" destOrd="0" presId="urn:microsoft.com/office/officeart/2018/2/layout/IconLabelList"/>
    <dgm:cxn modelId="{3A272121-1561-445A-BBCF-691458ED0339}" type="presOf" srcId="{AC3438CD-5597-42B9-A3D6-D89C74D8387E}" destId="{8B9F8FA5-827A-4915-9D82-13DE0BFF9835}" srcOrd="0" destOrd="0" presId="urn:microsoft.com/office/officeart/2018/2/layout/IconLabelList"/>
    <dgm:cxn modelId="{87AC553F-654E-4807-A391-E0821C0D0CAC}" type="presOf" srcId="{302C39E3-FEED-4519-8C79-7D4D8453E786}" destId="{B40F8683-4CAB-47D0-8916-0DA464CD4CB3}" srcOrd="0" destOrd="0" presId="urn:microsoft.com/office/officeart/2018/2/layout/IconLabelList"/>
    <dgm:cxn modelId="{8CEA5B43-E2D2-4EC4-A463-E2DB94277892}" type="presOf" srcId="{2328C934-243E-4A7B-BDB6-8A4373AA028C}" destId="{F5C6EFDF-CC31-4609-8E5B-864BF519464B}" srcOrd="0" destOrd="0" presId="urn:microsoft.com/office/officeart/2018/2/layout/IconLabelList"/>
    <dgm:cxn modelId="{9CB8716A-8846-4D8E-8FBD-CB250612863F}" srcId="{302C39E3-FEED-4519-8C79-7D4D8453E786}" destId="{AC3438CD-5597-42B9-A3D6-D89C74D8387E}" srcOrd="2" destOrd="0" parTransId="{B23C2065-4EA0-4C3A-B38D-2DC571BFD5FC}" sibTransId="{3864AA8A-E044-49CC-B6C0-BB8D70BA11C8}"/>
    <dgm:cxn modelId="{9E7E7C50-20C6-47E9-AEC3-E20CD62447F1}" srcId="{302C39E3-FEED-4519-8C79-7D4D8453E786}" destId="{D5EFD279-3EC0-40E7-A1BA-F76D93B68059}" srcOrd="1" destOrd="0" parTransId="{31CC0BD8-AC33-44C3-AE1E-DBB7B444C638}" sibTransId="{58F0F3E8-5131-403D-9940-48DF45F1A706}"/>
    <dgm:cxn modelId="{C61D8FA9-9223-439B-8AB8-9AE50160F617}" type="presOf" srcId="{D5EFD279-3EC0-40E7-A1BA-F76D93B68059}" destId="{243D1300-93C5-4F82-8130-1C0A34EE08CA}" srcOrd="0" destOrd="0" presId="urn:microsoft.com/office/officeart/2018/2/layout/IconLabelList"/>
    <dgm:cxn modelId="{6BBDE5BA-C449-414C-8D18-41A777DFB51B}" srcId="{302C39E3-FEED-4519-8C79-7D4D8453E786}" destId="{1256FA68-E0AF-4AA5-A095-953CD118A1F1}" srcOrd="3" destOrd="0" parTransId="{7BAABF0D-BA18-46EE-9AB6-2261D75E6013}" sibTransId="{E4543A35-9842-47A7-89C6-5D73579C7475}"/>
    <dgm:cxn modelId="{3F50F1CB-D8BA-45C0-868E-13EAD2D8E894}" type="presParOf" srcId="{B40F8683-4CAB-47D0-8916-0DA464CD4CB3}" destId="{AA356183-9A0D-4C6B-B8BE-F180E7740AEB}" srcOrd="0" destOrd="0" presId="urn:microsoft.com/office/officeart/2018/2/layout/IconLabelList"/>
    <dgm:cxn modelId="{64CF80F4-9A39-4531-8368-9B78C192F4DF}" type="presParOf" srcId="{AA356183-9A0D-4C6B-B8BE-F180E7740AEB}" destId="{B0DBF064-AE87-4339-A648-87BF9AD1BB67}" srcOrd="0" destOrd="0" presId="urn:microsoft.com/office/officeart/2018/2/layout/IconLabelList"/>
    <dgm:cxn modelId="{C07D7D20-EC12-4DBC-A186-B7EBAE102FA2}" type="presParOf" srcId="{AA356183-9A0D-4C6B-B8BE-F180E7740AEB}" destId="{756B19B3-E92C-4C35-A1AF-1C9A0D59658C}" srcOrd="1" destOrd="0" presId="urn:microsoft.com/office/officeart/2018/2/layout/IconLabelList"/>
    <dgm:cxn modelId="{2B9CCF99-EA12-4E3F-8AC9-FAC6F1706A7C}" type="presParOf" srcId="{AA356183-9A0D-4C6B-B8BE-F180E7740AEB}" destId="{F5C6EFDF-CC31-4609-8E5B-864BF519464B}" srcOrd="2" destOrd="0" presId="urn:microsoft.com/office/officeart/2018/2/layout/IconLabelList"/>
    <dgm:cxn modelId="{3C4DF897-9C08-4A76-83FA-990A8BC1FFD9}" type="presParOf" srcId="{B40F8683-4CAB-47D0-8916-0DA464CD4CB3}" destId="{2162015A-C0DD-44DB-9649-FA1A7A8007F2}" srcOrd="1" destOrd="0" presId="urn:microsoft.com/office/officeart/2018/2/layout/IconLabelList"/>
    <dgm:cxn modelId="{14EFA04E-C3F4-49B4-8388-2A5B0FBD90A8}" type="presParOf" srcId="{B40F8683-4CAB-47D0-8916-0DA464CD4CB3}" destId="{EAEB23CA-1E03-42BC-9D50-40177B7BB613}" srcOrd="2" destOrd="0" presId="urn:microsoft.com/office/officeart/2018/2/layout/IconLabelList"/>
    <dgm:cxn modelId="{8C763DED-893D-4670-9A4B-2CF21AD497D9}" type="presParOf" srcId="{EAEB23CA-1E03-42BC-9D50-40177B7BB613}" destId="{22F1AC4E-947E-481C-BB9B-2A333B4A56F3}" srcOrd="0" destOrd="0" presId="urn:microsoft.com/office/officeart/2018/2/layout/IconLabelList"/>
    <dgm:cxn modelId="{58C87D0C-A873-45F9-B943-67CC686859D3}" type="presParOf" srcId="{EAEB23CA-1E03-42BC-9D50-40177B7BB613}" destId="{C1D66837-BAF5-4212-B411-AB63909A8124}" srcOrd="1" destOrd="0" presId="urn:microsoft.com/office/officeart/2018/2/layout/IconLabelList"/>
    <dgm:cxn modelId="{257606AA-FE30-409F-9082-D28E3F5CC7A0}" type="presParOf" srcId="{EAEB23CA-1E03-42BC-9D50-40177B7BB613}" destId="{243D1300-93C5-4F82-8130-1C0A34EE08CA}" srcOrd="2" destOrd="0" presId="urn:microsoft.com/office/officeart/2018/2/layout/IconLabelList"/>
    <dgm:cxn modelId="{F92C9324-2FBE-471E-BDD3-2B671470F484}" type="presParOf" srcId="{B40F8683-4CAB-47D0-8916-0DA464CD4CB3}" destId="{1C990D5B-A23B-4F9E-98C1-BEE47BD44681}" srcOrd="3" destOrd="0" presId="urn:microsoft.com/office/officeart/2018/2/layout/IconLabelList"/>
    <dgm:cxn modelId="{10AFE5A1-7CE3-4513-B4FF-2FA4EA801344}" type="presParOf" srcId="{B40F8683-4CAB-47D0-8916-0DA464CD4CB3}" destId="{E2CEAA92-9C83-4F99-A170-550B65256361}" srcOrd="4" destOrd="0" presId="urn:microsoft.com/office/officeart/2018/2/layout/IconLabelList"/>
    <dgm:cxn modelId="{346D8B62-068F-4F1D-B8A1-71E82C7578C0}" type="presParOf" srcId="{E2CEAA92-9C83-4F99-A170-550B65256361}" destId="{4E1DD4F6-B489-489D-8470-8B38A3314338}" srcOrd="0" destOrd="0" presId="urn:microsoft.com/office/officeart/2018/2/layout/IconLabelList"/>
    <dgm:cxn modelId="{2C453491-8DC9-4350-88C0-77246EE3D560}" type="presParOf" srcId="{E2CEAA92-9C83-4F99-A170-550B65256361}" destId="{4DF56A26-53B8-4103-B98F-296CAA89C25D}" srcOrd="1" destOrd="0" presId="urn:microsoft.com/office/officeart/2018/2/layout/IconLabelList"/>
    <dgm:cxn modelId="{DF06C66C-A9B9-47FB-8012-7DF9E1722B11}" type="presParOf" srcId="{E2CEAA92-9C83-4F99-A170-550B65256361}" destId="{8B9F8FA5-827A-4915-9D82-13DE0BFF9835}" srcOrd="2" destOrd="0" presId="urn:microsoft.com/office/officeart/2018/2/layout/IconLabelList"/>
    <dgm:cxn modelId="{43091EC3-648F-4C8C-952D-13DF91A2CFDC}" type="presParOf" srcId="{B40F8683-4CAB-47D0-8916-0DA464CD4CB3}" destId="{D46FA1C4-70A2-4A55-9470-D792DE6DA415}" srcOrd="5" destOrd="0" presId="urn:microsoft.com/office/officeart/2018/2/layout/IconLabelList"/>
    <dgm:cxn modelId="{E7390FC2-E3E1-4597-B1E2-68FA069BBB5F}" type="presParOf" srcId="{B40F8683-4CAB-47D0-8916-0DA464CD4CB3}" destId="{54F1E0E5-2AB5-4FC0-963E-0983CA1E8B97}" srcOrd="6" destOrd="0" presId="urn:microsoft.com/office/officeart/2018/2/layout/IconLabelList"/>
    <dgm:cxn modelId="{3DC3B5F4-5C13-4F27-8275-766925BF3B12}" type="presParOf" srcId="{54F1E0E5-2AB5-4FC0-963E-0983CA1E8B97}" destId="{47DCD389-1921-4FF8-9A59-5C16102755DD}" srcOrd="0" destOrd="0" presId="urn:microsoft.com/office/officeart/2018/2/layout/IconLabelList"/>
    <dgm:cxn modelId="{BF28297C-82E3-47B6-83C9-9C0A1EF3656C}" type="presParOf" srcId="{54F1E0E5-2AB5-4FC0-963E-0983CA1E8B97}" destId="{7E774AF6-38AF-4544-950F-C4DF3E76D5A5}" srcOrd="1" destOrd="0" presId="urn:microsoft.com/office/officeart/2018/2/layout/IconLabelList"/>
    <dgm:cxn modelId="{325AE543-A704-4E9E-A4E8-B3B43A536370}" type="presParOf" srcId="{54F1E0E5-2AB5-4FC0-963E-0983CA1E8B97}" destId="{35A6E9AE-A4C7-4D24-AA96-4402770F5A84}"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FCEEFDA-5486-4C03-929D-53F783F2401E}">
      <dsp:nvSpPr>
        <dsp:cNvPr id="0" name=""/>
        <dsp:cNvSpPr/>
      </dsp:nvSpPr>
      <dsp:spPr>
        <a:xfrm>
          <a:off x="0" y="800084"/>
          <a:ext cx="10331413" cy="3009825"/>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1832" tIns="812292" rIns="801832" bIns="277368" numCol="1" spcCol="1270" anchor="t" anchorCtr="0">
          <a:noAutofit/>
        </a:bodyPr>
        <a:lstStyle/>
        <a:p>
          <a:pPr marL="285750" lvl="1" indent="-285750" algn="l" defTabSz="1733550">
            <a:lnSpc>
              <a:spcPct val="90000"/>
            </a:lnSpc>
            <a:spcBef>
              <a:spcPct val="0"/>
            </a:spcBef>
            <a:spcAft>
              <a:spcPct val="15000"/>
            </a:spcAft>
            <a:buChar char="•"/>
          </a:pPr>
          <a:r>
            <a:rPr lang="en-US" sz="3900" b="1" kern="1200"/>
            <a:t>Inconsistent Submodule Interfaces</a:t>
          </a:r>
          <a:endParaRPr lang="en-US" sz="3900" kern="1200"/>
        </a:p>
        <a:p>
          <a:pPr marL="285750" lvl="1" indent="-285750" algn="l" defTabSz="1733550">
            <a:lnSpc>
              <a:spcPct val="90000"/>
            </a:lnSpc>
            <a:spcBef>
              <a:spcPct val="0"/>
            </a:spcBef>
            <a:spcAft>
              <a:spcPct val="15000"/>
            </a:spcAft>
            <a:buChar char="•"/>
          </a:pPr>
          <a:r>
            <a:rPr lang="en-US" sz="3900" b="1" kern="1200"/>
            <a:t>Complexity in Control Logic</a:t>
          </a:r>
          <a:endParaRPr lang="en-US" sz="3900" kern="1200"/>
        </a:p>
        <a:p>
          <a:pPr marL="285750" lvl="1" indent="-285750" algn="l" defTabSz="1733550">
            <a:lnSpc>
              <a:spcPct val="90000"/>
            </a:lnSpc>
            <a:spcBef>
              <a:spcPct val="0"/>
            </a:spcBef>
            <a:spcAft>
              <a:spcPct val="15000"/>
            </a:spcAft>
            <a:buChar char="•"/>
          </a:pPr>
          <a:r>
            <a:rPr lang="en-US" sz="3900" b="1" kern="1200"/>
            <a:t>Bug Localization and Fixing</a:t>
          </a:r>
          <a:endParaRPr lang="en-US" sz="3900" kern="1200"/>
        </a:p>
      </dsp:txBody>
      <dsp:txXfrm>
        <a:off x="0" y="800084"/>
        <a:ext cx="10331413" cy="3009825"/>
      </dsp:txXfrm>
    </dsp:sp>
    <dsp:sp modelId="{05799059-370A-47DD-B146-136C8ECA99C0}">
      <dsp:nvSpPr>
        <dsp:cNvPr id="0" name=""/>
        <dsp:cNvSpPr/>
      </dsp:nvSpPr>
      <dsp:spPr>
        <a:xfrm>
          <a:off x="516570" y="224444"/>
          <a:ext cx="7231989" cy="11512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3352" tIns="0" rIns="273352" bIns="0" numCol="1" spcCol="1270" anchor="ctr" anchorCtr="0">
          <a:noAutofit/>
        </a:bodyPr>
        <a:lstStyle/>
        <a:p>
          <a:pPr marL="0" lvl="0" indent="0" algn="l" defTabSz="1733550">
            <a:lnSpc>
              <a:spcPct val="90000"/>
            </a:lnSpc>
            <a:spcBef>
              <a:spcPct val="0"/>
            </a:spcBef>
            <a:spcAft>
              <a:spcPct val="35000"/>
            </a:spcAft>
            <a:buNone/>
          </a:pPr>
          <a:r>
            <a:rPr lang="en-US" sz="3900" b="1" kern="1200"/>
            <a:t>Key Challenges:</a:t>
          </a:r>
          <a:endParaRPr lang="en-US" sz="3900" kern="1200"/>
        </a:p>
      </dsp:txBody>
      <dsp:txXfrm>
        <a:off x="572771" y="280645"/>
        <a:ext cx="7119587" cy="103887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DBF064-AE87-4339-A648-87BF9AD1BB67}">
      <dsp:nvSpPr>
        <dsp:cNvPr id="0" name=""/>
        <dsp:cNvSpPr/>
      </dsp:nvSpPr>
      <dsp:spPr>
        <a:xfrm>
          <a:off x="1138979" y="1206562"/>
          <a:ext cx="932563" cy="93256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5C6EFDF-CC31-4609-8E5B-864BF519464B}">
      <dsp:nvSpPr>
        <dsp:cNvPr id="0" name=""/>
        <dsp:cNvSpPr/>
      </dsp:nvSpPr>
      <dsp:spPr>
        <a:xfrm>
          <a:off x="569079" y="2430961"/>
          <a:ext cx="207236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90000"/>
            </a:lnSpc>
            <a:spcBef>
              <a:spcPct val="0"/>
            </a:spcBef>
            <a:spcAft>
              <a:spcPct val="35000"/>
            </a:spcAft>
            <a:buNone/>
          </a:pPr>
          <a:r>
            <a:rPr lang="en-US" sz="1300" kern="1200"/>
            <a:t>Unit tests for hit and crash logic.</a:t>
          </a:r>
        </a:p>
      </dsp:txBody>
      <dsp:txXfrm>
        <a:off x="569079" y="2430961"/>
        <a:ext cx="2072362" cy="720000"/>
      </dsp:txXfrm>
    </dsp:sp>
    <dsp:sp modelId="{22F1AC4E-947E-481C-BB9B-2A333B4A56F3}">
      <dsp:nvSpPr>
        <dsp:cNvPr id="0" name=""/>
        <dsp:cNvSpPr/>
      </dsp:nvSpPr>
      <dsp:spPr>
        <a:xfrm>
          <a:off x="3574005" y="1206562"/>
          <a:ext cx="932563" cy="93256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43D1300-93C5-4F82-8130-1C0A34EE08CA}">
      <dsp:nvSpPr>
        <dsp:cNvPr id="0" name=""/>
        <dsp:cNvSpPr/>
      </dsp:nvSpPr>
      <dsp:spPr>
        <a:xfrm>
          <a:off x="3004105" y="2430961"/>
          <a:ext cx="207236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90000"/>
            </a:lnSpc>
            <a:spcBef>
              <a:spcPct val="0"/>
            </a:spcBef>
            <a:spcAft>
              <a:spcPct val="35000"/>
            </a:spcAft>
            <a:buNone/>
          </a:pPr>
          <a:r>
            <a:rPr lang="en-US" sz="1300" kern="1200"/>
            <a:t>Integration tests in a complete game environment.</a:t>
          </a:r>
        </a:p>
      </dsp:txBody>
      <dsp:txXfrm>
        <a:off x="3004105" y="2430961"/>
        <a:ext cx="2072362" cy="720000"/>
      </dsp:txXfrm>
    </dsp:sp>
    <dsp:sp modelId="{4E1DD4F6-B489-489D-8470-8B38A3314338}">
      <dsp:nvSpPr>
        <dsp:cNvPr id="0" name=""/>
        <dsp:cNvSpPr/>
      </dsp:nvSpPr>
      <dsp:spPr>
        <a:xfrm>
          <a:off x="6009031" y="1206562"/>
          <a:ext cx="932563" cy="93256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B9F8FA5-827A-4915-9D82-13DE0BFF9835}">
      <dsp:nvSpPr>
        <dsp:cNvPr id="0" name=""/>
        <dsp:cNvSpPr/>
      </dsp:nvSpPr>
      <dsp:spPr>
        <a:xfrm>
          <a:off x="5439131" y="2430961"/>
          <a:ext cx="207236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90000"/>
            </a:lnSpc>
            <a:spcBef>
              <a:spcPct val="0"/>
            </a:spcBef>
            <a:spcAft>
              <a:spcPct val="35000"/>
            </a:spcAft>
            <a:buNone/>
          </a:pPr>
          <a:r>
            <a:rPr lang="en-US" sz="1300" kern="1200"/>
            <a:t>System tests for response time and status updates.</a:t>
          </a:r>
        </a:p>
      </dsp:txBody>
      <dsp:txXfrm>
        <a:off x="5439131" y="2430961"/>
        <a:ext cx="2072362" cy="720000"/>
      </dsp:txXfrm>
    </dsp:sp>
    <dsp:sp modelId="{47DCD389-1921-4FF8-9A59-5C16102755DD}">
      <dsp:nvSpPr>
        <dsp:cNvPr id="0" name=""/>
        <dsp:cNvSpPr/>
      </dsp:nvSpPr>
      <dsp:spPr>
        <a:xfrm>
          <a:off x="8444057" y="1206562"/>
          <a:ext cx="932563" cy="93256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5A6E9AE-A4C7-4D24-AA96-4402770F5A84}">
      <dsp:nvSpPr>
        <dsp:cNvPr id="0" name=""/>
        <dsp:cNvSpPr/>
      </dsp:nvSpPr>
      <dsp:spPr>
        <a:xfrm>
          <a:off x="7874157" y="2430961"/>
          <a:ext cx="207236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90000"/>
            </a:lnSpc>
            <a:spcBef>
              <a:spcPct val="0"/>
            </a:spcBef>
            <a:spcAft>
              <a:spcPct val="35000"/>
            </a:spcAft>
            <a:buNone/>
          </a:pPr>
          <a:r>
            <a:rPr lang="en-US" sz="1300" kern="1200"/>
            <a:t>Addressed issues through extensive code review and modifications.</a:t>
          </a:r>
        </a:p>
      </dsp:txBody>
      <dsp:txXfrm>
        <a:off x="7874157" y="2430961"/>
        <a:ext cx="2072362" cy="720000"/>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C7B1716-7BDE-4600-A837-5444D879967F}" type="datetimeFigureOut">
              <a:rPr lang="zh-CN" altLang="en-US" smtClean="0"/>
              <a:t>2024/5/29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01151CF-991A-46C2-B8AA-D73CB4510353}" type="slidenum">
              <a:rPr lang="zh-CN" altLang="en-US" smtClean="0"/>
              <a:t>‹#›</a:t>
            </a:fld>
            <a:endParaRPr lang="zh-CN" altLang="en-US"/>
          </a:p>
        </p:txBody>
      </p:sp>
    </p:spTree>
    <p:extLst>
      <p:ext uri="{BB962C8B-B14F-4D97-AF65-F5344CB8AC3E}">
        <p14:creationId xmlns:p14="http://schemas.microsoft.com/office/powerpoint/2010/main" val="35280997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 was responsible for the core logic and integration of the main parts of the project. Our design methodology involved developing several key modules to ensure smooth and responsive gameplay. The most critical modules are the Hit module, Crash module, and Main Control module.</a:t>
            </a:r>
          </a:p>
        </p:txBody>
      </p:sp>
      <p:sp>
        <p:nvSpPr>
          <p:cNvPr id="4" name="Slide Number Placeholder 3"/>
          <p:cNvSpPr>
            <a:spLocks noGrp="1"/>
          </p:cNvSpPr>
          <p:nvPr>
            <p:ph type="sldNum" sz="quarter" idx="5"/>
          </p:nvPr>
        </p:nvSpPr>
        <p:spPr/>
        <p:txBody>
          <a:bodyPr/>
          <a:lstStyle/>
          <a:p>
            <a:fld id="{B01151CF-991A-46C2-B8AA-D73CB4510353}" type="slidenum">
              <a:rPr lang="zh-CN" altLang="en-US" smtClean="0"/>
              <a:t>11</a:t>
            </a:fld>
            <a:endParaRPr lang="zh-CN" altLang="en-US"/>
          </a:p>
        </p:txBody>
      </p:sp>
    </p:spTree>
    <p:extLst>
      <p:ext uri="{BB962C8B-B14F-4D97-AF65-F5344CB8AC3E}">
        <p14:creationId xmlns:p14="http://schemas.microsoft.com/office/powerpoint/2010/main" val="35424638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Hit Module is responsible for detecting if an enemy bullet hits our aircraft. It takes the coordinates of both the bullet and the aircraft as inputs. If the bullet's coordinates fall within the boundaries of the aircraft, the module outputs a signal indicating a hit.</a:t>
            </a:r>
          </a:p>
          <a:p>
            <a:r>
              <a:rPr lang="en-US"/>
              <a:t>The algorithm ensures fast and accurate detection, avoiding false collisions by excluding certain areas. This module is crucial for maintaining realistic gameplay dynamics."</a:t>
            </a:r>
            <a:endParaRPr lang="en-US">
              <a:ea typeface="等线"/>
            </a:endParaRPr>
          </a:p>
          <a:p>
            <a:endParaRPr lang="en-US">
              <a:ea typeface="等线"/>
            </a:endParaRPr>
          </a:p>
        </p:txBody>
      </p:sp>
      <p:sp>
        <p:nvSpPr>
          <p:cNvPr id="4" name="Slide Number Placeholder 3"/>
          <p:cNvSpPr>
            <a:spLocks noGrp="1"/>
          </p:cNvSpPr>
          <p:nvPr>
            <p:ph type="sldNum" sz="quarter" idx="5"/>
          </p:nvPr>
        </p:nvSpPr>
        <p:spPr/>
        <p:txBody>
          <a:bodyPr/>
          <a:lstStyle/>
          <a:p>
            <a:fld id="{B01151CF-991A-46C2-B8AA-D73CB4510353}" type="slidenum">
              <a:rPr lang="zh-CN" altLang="en-US" smtClean="0"/>
              <a:t>20</a:t>
            </a:fld>
            <a:endParaRPr lang="zh-CN" altLang="en-US"/>
          </a:p>
        </p:txBody>
      </p:sp>
    </p:spTree>
    <p:extLst>
      <p:ext uri="{BB962C8B-B14F-4D97-AF65-F5344CB8AC3E}">
        <p14:creationId xmlns:p14="http://schemas.microsoft.com/office/powerpoint/2010/main" val="1605724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Crash Module is responsible for detecting if our aircraft collides with an enemy aircraft. It takes the coordinates of both the enemy aircraft and our aircraft as inputs. If any part of the enemy aircraft enters the boundaries of our aircraft, the module outputs a signal indicating a crash.</a:t>
            </a:r>
          </a:p>
          <a:p>
            <a:r>
              <a:rPr lang="en-US"/>
              <a:t>The algorithm used calculates complex spatial relationships to ensure accurate detection. It identifies critical points like the front, back, and wingtips of the enemy aircraft to check for collisions.</a:t>
            </a:r>
            <a:endParaRPr lang="en-US">
              <a:ea typeface="等线"/>
            </a:endParaRPr>
          </a:p>
        </p:txBody>
      </p:sp>
      <p:sp>
        <p:nvSpPr>
          <p:cNvPr id="4" name="Slide Number Placeholder 3"/>
          <p:cNvSpPr>
            <a:spLocks noGrp="1"/>
          </p:cNvSpPr>
          <p:nvPr>
            <p:ph type="sldNum" sz="quarter" idx="5"/>
          </p:nvPr>
        </p:nvSpPr>
        <p:spPr/>
        <p:txBody>
          <a:bodyPr/>
          <a:lstStyle/>
          <a:p>
            <a:fld id="{B01151CF-991A-46C2-B8AA-D73CB4510353}" type="slidenum">
              <a:rPr lang="zh-CN" altLang="en-US" smtClean="0"/>
              <a:t>21</a:t>
            </a:fld>
            <a:endParaRPr lang="zh-CN" altLang="en-US"/>
          </a:p>
        </p:txBody>
      </p:sp>
    </p:spTree>
    <p:extLst>
      <p:ext uri="{BB962C8B-B14F-4D97-AF65-F5344CB8AC3E}">
        <p14:creationId xmlns:p14="http://schemas.microsoft.com/office/powerpoint/2010/main" val="34647335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Now, I'll explain the Main Module.</a:t>
            </a:r>
          </a:p>
          <a:p>
            <a:r>
              <a:rPr lang="en-US"/>
              <a:t>The Main Module acts as the game's central hub. It coordinates various sub-modules like Hit and Crash, handles player inputs, and manages game states.</a:t>
            </a:r>
            <a:endParaRPr lang="en-US">
              <a:ea typeface="等线"/>
            </a:endParaRPr>
          </a:p>
          <a:p>
            <a:r>
              <a:rPr lang="en-US"/>
              <a:t>It receives inputs such as the system clock and player controls. The module initializes game parameters, updates game logic, and manages display outputs.</a:t>
            </a:r>
            <a:endParaRPr lang="en-US">
              <a:ea typeface="等线"/>
            </a:endParaRPr>
          </a:p>
          <a:p>
            <a:r>
              <a:rPr lang="en-US"/>
              <a:t>Technically, it calls sub-modules to detect collisions and hits. It manages game variables like player and enemy coordinates and ensures real-time performance and smooth gameplay.</a:t>
            </a:r>
            <a:endParaRPr lang="en-US">
              <a:ea typeface="等线"/>
            </a:endParaRPr>
          </a:p>
          <a:p>
            <a:endParaRPr lang="en-US">
              <a:ea typeface="等线"/>
            </a:endParaRPr>
          </a:p>
          <a:p>
            <a:endParaRPr lang="en-US">
              <a:latin typeface="等线"/>
              <a:ea typeface="等线"/>
              <a:cs typeface="Calibri"/>
            </a:endParaRPr>
          </a:p>
        </p:txBody>
      </p:sp>
      <p:sp>
        <p:nvSpPr>
          <p:cNvPr id="4" name="Slide Number Placeholder 3"/>
          <p:cNvSpPr>
            <a:spLocks noGrp="1"/>
          </p:cNvSpPr>
          <p:nvPr>
            <p:ph type="sldNum" sz="quarter" idx="5"/>
          </p:nvPr>
        </p:nvSpPr>
        <p:spPr/>
        <p:txBody>
          <a:bodyPr/>
          <a:lstStyle/>
          <a:p>
            <a:fld id="{B01151CF-991A-46C2-B8AA-D73CB4510353}" type="slidenum">
              <a:rPr lang="zh-CN" altLang="en-US" smtClean="0"/>
              <a:t>22</a:t>
            </a:fld>
            <a:endParaRPr lang="zh-CN" altLang="en-US"/>
          </a:p>
        </p:txBody>
      </p:sp>
    </p:spTree>
    <p:extLst>
      <p:ext uri="{BB962C8B-B14F-4D97-AF65-F5344CB8AC3E}">
        <p14:creationId xmlns:p14="http://schemas.microsoft.com/office/powerpoint/2010/main" val="32899367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Now, I'll discuss the implementation details of the Main Module.</a:t>
            </a:r>
          </a:p>
          <a:p>
            <a:r>
              <a:rPr lang="en-US"/>
              <a:t>During the development of our FPGA-based flight combat game, we faced several challenges:</a:t>
            </a:r>
            <a:endParaRPr lang="en-US">
              <a:ea typeface="等线"/>
            </a:endParaRPr>
          </a:p>
          <a:p>
            <a:pPr marL="285750" indent="-285750">
              <a:buFont typeface="Arial"/>
              <a:buChar char="•"/>
            </a:pPr>
            <a:r>
              <a:rPr lang="en-US" b="1"/>
              <a:t>Inconsistent Submodule Interfaces:</a:t>
            </a:r>
            <a:r>
              <a:rPr lang="en-US"/>
              <a:t> Different interface designs from team members required adjustments for seamless integration.</a:t>
            </a:r>
            <a:endParaRPr lang="en-US">
              <a:ea typeface="等线"/>
            </a:endParaRPr>
          </a:p>
          <a:p>
            <a:pPr marL="285750" indent="-285750">
              <a:buFont typeface="Arial"/>
              <a:buChar char="•"/>
            </a:pPr>
            <a:r>
              <a:rPr lang="en-US" b="1"/>
              <a:t>Complexity in Control Logic:</a:t>
            </a:r>
            <a:r>
              <a:rPr lang="en-US"/>
              <a:t> The evolving game rules increased complexity, necessitating careful design to maintain stability and responsiveness.</a:t>
            </a:r>
            <a:endParaRPr lang="en-US">
              <a:ea typeface="等线"/>
            </a:endParaRPr>
          </a:p>
          <a:p>
            <a:pPr marL="285750" indent="-285750">
              <a:buFont typeface="Arial"/>
              <a:buChar char="•"/>
            </a:pPr>
            <a:r>
              <a:rPr lang="en-US" b="1"/>
              <a:t>Bug Localization and Fixing:</a:t>
            </a:r>
            <a:r>
              <a:rPr lang="en-US"/>
              <a:t> Integration testing revealed several logical errors and performance bottlenecks, which we addressed through systematic testing and analysis.</a:t>
            </a:r>
            <a:endParaRPr lang="en-US">
              <a:ea typeface="等线"/>
            </a:endParaRPr>
          </a:p>
          <a:p>
            <a:r>
              <a:rPr lang="en-US"/>
              <a:t>These challenges tested our technical skills and deepened our understanding of complex system interactions.</a:t>
            </a:r>
          </a:p>
          <a:p>
            <a:endParaRPr lang="en-US">
              <a:latin typeface="Calibri"/>
              <a:ea typeface="Calibri"/>
              <a:cs typeface="Calibri"/>
            </a:endParaRPr>
          </a:p>
        </p:txBody>
      </p:sp>
      <p:sp>
        <p:nvSpPr>
          <p:cNvPr id="4" name="Slide Number Placeholder 3"/>
          <p:cNvSpPr>
            <a:spLocks noGrp="1"/>
          </p:cNvSpPr>
          <p:nvPr>
            <p:ph type="sldNum" sz="quarter" idx="5"/>
          </p:nvPr>
        </p:nvSpPr>
        <p:spPr/>
        <p:txBody>
          <a:bodyPr/>
          <a:lstStyle/>
          <a:p>
            <a:fld id="{B01151CF-991A-46C2-B8AA-D73CB4510353}" type="slidenum">
              <a:rPr lang="zh-CN" altLang="en-US" smtClean="0"/>
              <a:t>23</a:t>
            </a:fld>
            <a:endParaRPr lang="zh-CN" altLang="en-US"/>
          </a:p>
        </p:txBody>
      </p:sp>
    </p:spTree>
    <p:extLst>
      <p:ext uri="{BB962C8B-B14F-4D97-AF65-F5344CB8AC3E}">
        <p14:creationId xmlns:p14="http://schemas.microsoft.com/office/powerpoint/2010/main" val="30309879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To validate the functionality of each key module and ensure system-wide compatibility, I created a detailed testing platform.</a:t>
            </a:r>
          </a:p>
          <a:p>
            <a:pPr marL="285750" indent="-285750">
              <a:buFont typeface="Arial"/>
              <a:buChar char="•"/>
            </a:pPr>
            <a:r>
              <a:rPr lang="en-US" b="1"/>
              <a:t>Unit Tests:</a:t>
            </a:r>
            <a:r>
              <a:rPr lang="en-US"/>
              <a:t> I tested the Hit and Crash modules to verify the accuracy of hit detection and crash logic by simulating various positions of enemy aircraft and bullets.</a:t>
            </a:r>
            <a:endParaRPr lang="en-US">
              <a:ea typeface="等线"/>
            </a:endParaRPr>
          </a:p>
          <a:p>
            <a:pPr marL="285750" indent="-285750">
              <a:buFont typeface="Arial"/>
              <a:buChar char="•"/>
            </a:pPr>
            <a:r>
              <a:rPr lang="en-US" b="1"/>
              <a:t>Integration Tests:</a:t>
            </a:r>
            <a:r>
              <a:rPr lang="en-US"/>
              <a:t> I integrated these modules into the Main Control module and conducted comprehensive system tests, simulating a complete game environment to observe module interactions, system response time, and game logic processing.</a:t>
            </a:r>
            <a:endParaRPr lang="en-US">
              <a:ea typeface="等线"/>
            </a:endParaRPr>
          </a:p>
          <a:p>
            <a:pPr marL="285750" indent="-285750">
              <a:buFont typeface="Arial"/>
              <a:buChar char="•"/>
            </a:pPr>
            <a:r>
              <a:rPr lang="en-US" b="1"/>
              <a:t>System Tests:</a:t>
            </a:r>
            <a:r>
              <a:rPr lang="en-US"/>
              <a:t> I ensured the system responded instantly to player actions and that game status updates were reflected immediately on the user interface.</a:t>
            </a:r>
            <a:endParaRPr lang="en-US">
              <a:ea typeface="等线"/>
            </a:endParaRPr>
          </a:p>
          <a:p>
            <a:pPr marL="285750" indent="-285750">
              <a:buFont typeface="Arial"/>
              <a:buChar char="•"/>
            </a:pPr>
            <a:r>
              <a:rPr lang="en-US" b="1"/>
              <a:t>Challenges:</a:t>
            </a:r>
            <a:r>
              <a:rPr lang="en-US"/>
              <a:t> During testing, incorrect results in simulated waveforms prompted repeated modifications. To address this, I learned and referenced teammates' code extensively and wrote additional test modules for integration testing until the correct results were achieved.</a:t>
            </a:r>
            <a:endParaRPr lang="en-US">
              <a:ea typeface="等线"/>
            </a:endParaRPr>
          </a:p>
          <a:p>
            <a:r>
              <a:rPr lang="en-US"/>
              <a:t>This thorough testing process confirmed the accurate operation and compatibility of all function blocks within the system.</a:t>
            </a:r>
            <a:endParaRPr lang="en-US">
              <a:ea typeface="等线"/>
            </a:endParaRPr>
          </a:p>
          <a:p>
            <a:endParaRPr lang="en-US">
              <a:latin typeface="Calibri"/>
              <a:ea typeface="Calibri"/>
              <a:cs typeface="Calibri"/>
            </a:endParaRPr>
          </a:p>
        </p:txBody>
      </p:sp>
      <p:sp>
        <p:nvSpPr>
          <p:cNvPr id="4" name="Slide Number Placeholder 3"/>
          <p:cNvSpPr>
            <a:spLocks noGrp="1"/>
          </p:cNvSpPr>
          <p:nvPr>
            <p:ph type="sldNum" sz="quarter" idx="5"/>
          </p:nvPr>
        </p:nvSpPr>
        <p:spPr/>
        <p:txBody>
          <a:bodyPr/>
          <a:lstStyle/>
          <a:p>
            <a:fld id="{B01151CF-991A-46C2-B8AA-D73CB4510353}" type="slidenum">
              <a:rPr lang="zh-CN" altLang="en-US" smtClean="0"/>
              <a:t>24</a:t>
            </a:fld>
            <a:endParaRPr lang="zh-CN" altLang="en-US"/>
          </a:p>
        </p:txBody>
      </p:sp>
    </p:spTree>
    <p:extLst>
      <p:ext uri="{BB962C8B-B14F-4D97-AF65-F5344CB8AC3E}">
        <p14:creationId xmlns:p14="http://schemas.microsoft.com/office/powerpoint/2010/main" val="31795338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a:t>Next, I will explain the code integration and the debug section. First of all, during the process of adjusting the </a:t>
            </a:r>
            <a:r>
              <a:rPr lang="en-US" err="1"/>
              <a:t>pingpong</a:t>
            </a:r>
            <a:r>
              <a:rPr lang="en-US"/>
              <a:t> code to the LCD code, due to the incorrect number of parameters in the LT24, there are many errors that are incorrectly caused by the related driver code update (as shown in the figure below). In the analysis and discussion found in this year‘s update, the LT24 update is mainly to add the context of the data structure LT24CTX_T (as follows). The purpose is to put the LT24 control status and data in the structure. Therefore, the entire LT24 driver can be achieved. More fluent and clear</a:t>
            </a:r>
            <a:r>
              <a:rPr lang="zh-CN" altLang="en-US"/>
              <a:t>！</a:t>
            </a: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346651-3531-45D6-813D-D788B617324D}"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107038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a:t>Next, I will explain the code integration and the debug section. First of all, during the process of adjusting the </a:t>
            </a:r>
            <a:r>
              <a:rPr lang="en-US" err="1"/>
              <a:t>pingpong</a:t>
            </a:r>
            <a:r>
              <a:rPr lang="en-US"/>
              <a:t> code to the LCD code, due to the incorrect number of parameters in the LT24, there are many errors that are incorrectly caused by the related driver code update (as shown in the figure below). In the analysis and discussion found in this year‘s update, the LT24 update is mainly to add the context of the data structure LT24CTX_T (as follows). The purpose is to put the LT24 control status and data in the structure. Therefore, the entire LT24 driver can be achieved. More fluent and clear</a:t>
            </a:r>
            <a:r>
              <a:rPr lang="zh-CN" altLang="en-US"/>
              <a:t>！</a:t>
            </a: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346651-3531-45D6-813D-D788B617324D}"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791769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a:t>Next, I will explain the code integration and the debug section. First of all, during the process of adjusting the </a:t>
            </a:r>
            <a:r>
              <a:rPr lang="en-US" err="1"/>
              <a:t>pingpong</a:t>
            </a:r>
            <a:r>
              <a:rPr lang="en-US"/>
              <a:t> code to the LCD code, due to the incorrect number of parameters in the LT24, there are many errors that are incorrectly caused by the related driver code update (as shown in the figure below). In the analysis and discussion found in this year‘s update, the LT24 update is mainly to add the context of the data structure LT24CTX_T (as follows). The purpose is to put the LT24 control status and data in the structure. Therefore, the entire LT24 driver can be achieved. More fluent and clear</a:t>
            </a:r>
            <a:r>
              <a:rPr lang="zh-CN" altLang="en-US"/>
              <a:t>！</a:t>
            </a: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346651-3531-45D6-813D-D788B617324D}"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1283304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It was also discovered while porting that you cannot simply pass the address directly as a parameter, but rather you have to pass it with a pointer that represents the address so that you can accurately use the LT24's display driver</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346651-3531-45D6-813D-D788B617324D}"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543476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a:buChar char="•"/>
            </a:pPr>
            <a:r>
              <a:rPr lang="en-US"/>
              <a:t>After dealing with the problem of mismatched parameter numbers caused by the update of LT24's driver, we compiled and burned the code into the development board, we could see that we successfully entered the cover and entered the game, but the cover did not disappear with the start of the game and the </a:t>
            </a:r>
            <a:r>
              <a:rPr lang="en-US" err="1"/>
              <a:t>pingpong</a:t>
            </a:r>
            <a:r>
              <a:rPr lang="en-US"/>
              <a:t> ball kept blackening the background in the process of movement. Later, we learnt that the student in charge of the </a:t>
            </a:r>
            <a:r>
              <a:rPr lang="en-US" err="1"/>
              <a:t>pingpong</a:t>
            </a:r>
            <a:r>
              <a:rPr lang="en-US"/>
              <a:t> game had set the background to black by default, so that every time the paddle and the ball moved, the previous area would be blacked out, so we chose to change the background back to black</a:t>
            </a:r>
          </a:p>
          <a:p>
            <a:pPr marL="285750" indent="-285750">
              <a:buFont typeface="Arial"/>
              <a:buChar char="•"/>
            </a:pPr>
            <a:r>
              <a:rPr lang="en-US"/>
              <a:t> </a:t>
            </a:r>
            <a:endParaRPr lang="en-US">
              <a:ea typeface="Calibri"/>
              <a:cs typeface="Calibri"/>
            </a:endParaRPr>
          </a:p>
          <a:p>
            <a:pPr marL="285750" indent="-285750">
              <a:buFont typeface="Arial"/>
              <a:buChar char="•"/>
            </a:pPr>
            <a:r>
              <a:rPr lang="en-US"/>
              <a:t>After fixing the background, we noticed that the movement of the ball also blacked out the text (as shown in the video below), so we chose to remove the text.</a:t>
            </a:r>
            <a:endParaRPr lang="en-US">
              <a:ea typeface="Calibri"/>
              <a:cs typeface="Calibri"/>
            </a:endParaRPr>
          </a:p>
          <a:p>
            <a:pPr marL="285750" indent="-285750">
              <a:buFont typeface="Arial"/>
              <a:buChar char="•"/>
            </a:pPr>
            <a:r>
              <a:rPr lang="en-US"/>
              <a:t> </a:t>
            </a:r>
            <a:endParaRPr lang="en-US">
              <a:ea typeface="Calibri"/>
              <a:cs typeface="Calibri"/>
            </a:endParaRPr>
          </a:p>
          <a:p>
            <a:pPr marL="285750" indent="-285750">
              <a:buFont typeface="Arial"/>
              <a:buChar char="•"/>
            </a:pPr>
            <a:r>
              <a:rPr lang="en-US"/>
              <a:t>After dealing with the above problem, I found another problem with the scoreboard displaying abnormally, and after careful analysis, I found that it was the scoreboard changing without effectively clearing the previous number.</a:t>
            </a:r>
          </a:p>
          <a:p>
            <a:pPr marL="285750" indent="-285750">
              <a:buFont typeface="Arial"/>
              <a:buChar char="•"/>
            </a:pPr>
            <a:endParaRPr lang="en-US">
              <a:ea typeface="Calibri"/>
              <a:cs typeface="Calibri"/>
            </a:endParaRPr>
          </a:p>
          <a:p>
            <a:pPr marL="285750" indent="-285750">
              <a:buFont typeface="Arial"/>
              <a:buChar char="•"/>
            </a:pPr>
            <a:r>
              <a:rPr lang="en-US"/>
              <a:t> </a:t>
            </a:r>
            <a:r>
              <a:rPr lang="en-US" altLang="zh-CN" sz="1800">
                <a:effectLst/>
                <a:latin typeface="Cambria" panose="02040503050406030204" pitchFamily="18" charset="0"/>
                <a:ea typeface="SimSun" panose="02010600030101010101" pitchFamily="2" charset="-122"/>
                <a:cs typeface="Times New Roman" panose="02020603050405020304" pitchFamily="18" charset="0"/>
              </a:rPr>
              <a:t>After solving the above problems, I found that I can finally play the game normally, the next step is to add the corresponding background image and adapt the game2</a:t>
            </a:r>
            <a:endParaRPr lang="en-US">
              <a:ea typeface="Calibri"/>
              <a:cs typeface="Calibri"/>
            </a:endParaRPr>
          </a:p>
          <a:p>
            <a:pPr marL="285750" indent="-285750">
              <a:buFont typeface="Arial"/>
              <a:buChar char="•"/>
            </a:pPr>
            <a:endParaRPr lang="en-US">
              <a:ea typeface="Calibri"/>
              <a:cs typeface="Calibri"/>
            </a:endParaRPr>
          </a:p>
          <a:p>
            <a:endParaRPr lang="en-US">
              <a:ea typeface="Calibri"/>
              <a:cs typeface="Calibr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346651-3531-45D6-813D-D788B617324D}"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716508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Hit Module is responsible for detecting if an enemy bullet hits our aircraft. It takes the coordinates of both the bullet and the aircraft as inputs. If the bullet's coordinates fall within the boundaries of the aircraft, the module outputs a signal indicating a hit.</a:t>
            </a:r>
          </a:p>
          <a:p>
            <a:r>
              <a:rPr lang="en-US"/>
              <a:t>The algorithm ensures fast and accurate detection, avoiding false collisions by excluding certain areas. This module is crucial for maintaining realistic gameplay dynamics."</a:t>
            </a:r>
            <a:endParaRPr lang="en-US">
              <a:ea typeface="等线"/>
            </a:endParaRPr>
          </a:p>
          <a:p>
            <a:endParaRPr lang="en-US">
              <a:ea typeface="等线"/>
            </a:endParaRPr>
          </a:p>
        </p:txBody>
      </p:sp>
      <p:sp>
        <p:nvSpPr>
          <p:cNvPr id="4" name="Slide Number Placeholder 3"/>
          <p:cNvSpPr>
            <a:spLocks noGrp="1"/>
          </p:cNvSpPr>
          <p:nvPr>
            <p:ph type="sldNum" sz="quarter" idx="5"/>
          </p:nvPr>
        </p:nvSpPr>
        <p:spPr/>
        <p:txBody>
          <a:bodyPr/>
          <a:lstStyle/>
          <a:p>
            <a:fld id="{B01151CF-991A-46C2-B8AA-D73CB4510353}" type="slidenum">
              <a:rPr lang="zh-CN" altLang="en-US" smtClean="0"/>
              <a:t>12</a:t>
            </a:fld>
            <a:endParaRPr lang="zh-CN" altLang="en-US"/>
          </a:p>
        </p:txBody>
      </p:sp>
    </p:spTree>
    <p:extLst>
      <p:ext uri="{BB962C8B-B14F-4D97-AF65-F5344CB8AC3E}">
        <p14:creationId xmlns:p14="http://schemas.microsoft.com/office/powerpoint/2010/main" val="28374241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a:buChar char="•"/>
            </a:pPr>
            <a:r>
              <a:rPr lang="en-US"/>
              <a:t>After merging the game2 code and adding the new </a:t>
            </a:r>
            <a:r>
              <a:rPr lang="en-US" err="1"/>
              <a:t>pingpong</a:t>
            </a:r>
            <a:r>
              <a:rPr lang="en-US"/>
              <a:t> game cover, the LCD code was also updated, but since the LCD code puts all the displays in the framebuffer, it slows down the game, as shown in the following video:</a:t>
            </a:r>
          </a:p>
          <a:p>
            <a:pPr marL="285750" indent="-285750">
              <a:buFont typeface="Arial"/>
              <a:buChar char="•"/>
            </a:pPr>
            <a:r>
              <a:rPr lang="en-US"/>
              <a:t> </a:t>
            </a:r>
            <a:endParaRPr lang="en-US">
              <a:ea typeface="Calibri"/>
              <a:cs typeface="Calibri"/>
            </a:endParaRPr>
          </a:p>
          <a:p>
            <a:pPr marL="285750" indent="-285750">
              <a:buFont typeface="Arial"/>
              <a:buChar char="•"/>
            </a:pPr>
            <a:r>
              <a:rPr lang="en-US"/>
              <a:t>After informing the relevant LCD students to modify the code, the problem was successfully solved, the game speed back to normal, basically debugging is complete, but the game button due to interruptions can not be </a:t>
            </a:r>
            <a:r>
              <a:rPr lang="en-US" err="1"/>
              <a:t>recognised</a:t>
            </a:r>
            <a:r>
              <a:rPr lang="en-US"/>
              <a:t> as a long time to press the state, which leads to the ping-pong paddle can only be moved one by one press. The following video shows: After processing the interrupt key detection and ping pong paddle key detection separately, the continuous movement of the ping pong paddle was finally achieved and the game failure screen was successfully displayed as shown in the video below:</a:t>
            </a:r>
          </a:p>
          <a:p>
            <a:pPr marL="285750" indent="-285750">
              <a:buFont typeface="Arial"/>
              <a:buChar char="•"/>
            </a:pPr>
            <a:endParaRPr lang="en-US"/>
          </a:p>
          <a:p>
            <a:pPr marL="285750" indent="-285750">
              <a:buFont typeface="Arial"/>
              <a:buChar char="•"/>
            </a:pPr>
            <a:r>
              <a:rPr lang="en-US" altLang="zh-CN" sz="1800">
                <a:effectLst/>
                <a:latin typeface="Cambria" panose="02040503050406030204" pitchFamily="18" charset="0"/>
                <a:ea typeface="SimSun" panose="02010600030101010101" pitchFamily="2" charset="-122"/>
                <a:cs typeface="Times New Roman" panose="02020603050405020304" pitchFamily="18" charset="0"/>
              </a:rPr>
              <a:t>After processing the interrupt key detection and ping pong paddle key detection separately, the continuous movement of the ping pong paddle was finally achieved and the game failure screen was successfully displayed as shown in the video below</a:t>
            </a:r>
            <a:endParaRPr lang="en-US">
              <a:ea typeface="Calibri"/>
              <a:cs typeface="Calibri"/>
            </a:endParaRPr>
          </a:p>
          <a:p>
            <a:endParaRPr lang="en-US">
              <a:ea typeface="Calibri"/>
              <a:cs typeface="Calibr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346651-3531-45D6-813D-D788B617324D}"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959140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a:buChar char="•"/>
            </a:pPr>
            <a:r>
              <a:rPr lang="en-US"/>
              <a:t>After merging the game2 code and adding the new </a:t>
            </a:r>
            <a:r>
              <a:rPr lang="en-US" err="1"/>
              <a:t>pingpong</a:t>
            </a:r>
            <a:r>
              <a:rPr lang="en-US"/>
              <a:t> game cover, the LCD code was also updated, but since the LCD code puts all the displays in the framebuffer, it slows down the game, as shown in the following video:</a:t>
            </a:r>
          </a:p>
          <a:p>
            <a:pPr marL="285750" indent="-285750">
              <a:buFont typeface="Arial"/>
              <a:buChar char="•"/>
            </a:pPr>
            <a:r>
              <a:rPr lang="en-US"/>
              <a:t> </a:t>
            </a:r>
            <a:endParaRPr lang="en-US">
              <a:ea typeface="Calibri"/>
              <a:cs typeface="Calibri"/>
            </a:endParaRPr>
          </a:p>
          <a:p>
            <a:pPr marL="285750" indent="-285750">
              <a:buFont typeface="Arial"/>
              <a:buChar char="•"/>
            </a:pPr>
            <a:r>
              <a:rPr lang="en-US"/>
              <a:t>After informing the relevant LCD students to modify the code, the problem was successfully solved, the game speed back to normal, basically debugging is complete, but the game button due to interruptions can not be </a:t>
            </a:r>
            <a:r>
              <a:rPr lang="en-US" err="1"/>
              <a:t>recognised</a:t>
            </a:r>
            <a:r>
              <a:rPr lang="en-US"/>
              <a:t> as a long time to press the state, which leads to the ping-pong paddle can only be moved one by one press. The following video shows: After processing the interrupt key detection and ping pong paddle key detection separately, the continuous movement of the ping pong paddle was finally achieved and the game failure screen was successfully displayed as shown in the video below:</a:t>
            </a:r>
          </a:p>
          <a:p>
            <a:pPr marL="285750" indent="-285750">
              <a:buFont typeface="Arial"/>
              <a:buChar char="•"/>
            </a:pPr>
            <a:endParaRPr lang="en-US"/>
          </a:p>
          <a:p>
            <a:pPr marL="285750" indent="-285750">
              <a:buFont typeface="Arial"/>
              <a:buChar char="•"/>
            </a:pPr>
            <a:r>
              <a:rPr lang="en-US" altLang="zh-CN" sz="1800">
                <a:effectLst/>
                <a:latin typeface="Cambria" panose="02040503050406030204" pitchFamily="18" charset="0"/>
                <a:ea typeface="SimSun" panose="02010600030101010101" pitchFamily="2" charset="-122"/>
                <a:cs typeface="Times New Roman" panose="02020603050405020304" pitchFamily="18" charset="0"/>
              </a:rPr>
              <a:t>After processing the interrupt key detection and ping pong paddle key detection separately, the continuous movement of the ping pong paddle was finally achieved and the game failure screen was successfully displayed as shown in the video below</a:t>
            </a:r>
            <a:endParaRPr lang="en-US">
              <a:ea typeface="Calibri"/>
              <a:cs typeface="Calibri"/>
            </a:endParaRPr>
          </a:p>
          <a:p>
            <a:endParaRPr lang="en-US">
              <a:ea typeface="Calibri"/>
              <a:cs typeface="Calibr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346651-3531-45D6-813D-D788B617324D}"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065451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Hit Module is responsible for detecting if an enemy bullet hits our aircraft. It takes the coordinates of both the bullet and the aircraft as inputs. If the bullet's coordinates fall within the boundaries of the aircraft, the module outputs a signal indicating a hit.</a:t>
            </a:r>
          </a:p>
          <a:p>
            <a:r>
              <a:rPr lang="en-US"/>
              <a:t>The algorithm ensures fast and accurate detection, avoiding false collisions by excluding certain areas. This module is crucial for maintaining realistic gameplay dynamics."</a:t>
            </a:r>
            <a:endParaRPr lang="en-US">
              <a:ea typeface="等线"/>
            </a:endParaRPr>
          </a:p>
          <a:p>
            <a:endParaRPr lang="en-US">
              <a:ea typeface="等线"/>
            </a:endParaRPr>
          </a:p>
        </p:txBody>
      </p:sp>
      <p:sp>
        <p:nvSpPr>
          <p:cNvPr id="4" name="Slide Number Placeholder 3"/>
          <p:cNvSpPr>
            <a:spLocks noGrp="1"/>
          </p:cNvSpPr>
          <p:nvPr>
            <p:ph type="sldNum" sz="quarter" idx="5"/>
          </p:nvPr>
        </p:nvSpPr>
        <p:spPr/>
        <p:txBody>
          <a:bodyPr/>
          <a:lstStyle/>
          <a:p>
            <a:fld id="{B01151CF-991A-46C2-B8AA-D73CB4510353}" type="slidenum">
              <a:rPr lang="zh-CN" altLang="en-US" smtClean="0"/>
              <a:t>13</a:t>
            </a:fld>
            <a:endParaRPr lang="zh-CN" altLang="en-US"/>
          </a:p>
        </p:txBody>
      </p:sp>
    </p:spTree>
    <p:extLst>
      <p:ext uri="{BB962C8B-B14F-4D97-AF65-F5344CB8AC3E}">
        <p14:creationId xmlns:p14="http://schemas.microsoft.com/office/powerpoint/2010/main" val="18953456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Hit Module is responsible for detecting if an enemy bullet hits our aircraft. It takes the coordinates of both the bullet and the aircraft as inputs. If the bullet's coordinates fall within the boundaries of the aircraft, the module outputs a signal indicating a hit.</a:t>
            </a:r>
          </a:p>
          <a:p>
            <a:r>
              <a:rPr lang="en-US"/>
              <a:t>The algorithm ensures fast and accurate detection, avoiding false collisions by excluding certain areas. This module is crucial for maintaining realistic gameplay dynamics."</a:t>
            </a:r>
            <a:endParaRPr lang="en-US">
              <a:ea typeface="等线"/>
            </a:endParaRPr>
          </a:p>
          <a:p>
            <a:endParaRPr lang="en-US">
              <a:ea typeface="等线"/>
            </a:endParaRPr>
          </a:p>
        </p:txBody>
      </p:sp>
      <p:sp>
        <p:nvSpPr>
          <p:cNvPr id="4" name="Slide Number Placeholder 3"/>
          <p:cNvSpPr>
            <a:spLocks noGrp="1"/>
          </p:cNvSpPr>
          <p:nvPr>
            <p:ph type="sldNum" sz="quarter" idx="5"/>
          </p:nvPr>
        </p:nvSpPr>
        <p:spPr/>
        <p:txBody>
          <a:bodyPr/>
          <a:lstStyle/>
          <a:p>
            <a:fld id="{B01151CF-991A-46C2-B8AA-D73CB4510353}" type="slidenum">
              <a:rPr lang="zh-CN" altLang="en-US" smtClean="0"/>
              <a:t>14</a:t>
            </a:fld>
            <a:endParaRPr lang="zh-CN" altLang="en-US"/>
          </a:p>
        </p:txBody>
      </p:sp>
    </p:spTree>
    <p:extLst>
      <p:ext uri="{BB962C8B-B14F-4D97-AF65-F5344CB8AC3E}">
        <p14:creationId xmlns:p14="http://schemas.microsoft.com/office/powerpoint/2010/main" val="19912430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Hit Module is responsible for detecting if an enemy bullet hits our aircraft. It takes the coordinates of both the bullet and the aircraft as inputs. If the bullet's coordinates fall within the boundaries of the aircraft, the module outputs a signal indicating a hit.</a:t>
            </a:r>
          </a:p>
          <a:p>
            <a:r>
              <a:rPr lang="en-US"/>
              <a:t>The algorithm ensures fast and accurate detection, avoiding false collisions by excluding certain areas. This module is crucial for maintaining realistic gameplay dynamics."</a:t>
            </a:r>
            <a:endParaRPr lang="en-US">
              <a:ea typeface="等线"/>
            </a:endParaRPr>
          </a:p>
          <a:p>
            <a:endParaRPr lang="en-US">
              <a:ea typeface="等线"/>
            </a:endParaRPr>
          </a:p>
        </p:txBody>
      </p:sp>
      <p:sp>
        <p:nvSpPr>
          <p:cNvPr id="4" name="Slide Number Placeholder 3"/>
          <p:cNvSpPr>
            <a:spLocks noGrp="1"/>
          </p:cNvSpPr>
          <p:nvPr>
            <p:ph type="sldNum" sz="quarter" idx="5"/>
          </p:nvPr>
        </p:nvSpPr>
        <p:spPr/>
        <p:txBody>
          <a:bodyPr/>
          <a:lstStyle/>
          <a:p>
            <a:fld id="{B01151CF-991A-46C2-B8AA-D73CB4510353}" type="slidenum">
              <a:rPr lang="zh-CN" altLang="en-US" smtClean="0"/>
              <a:t>15</a:t>
            </a:fld>
            <a:endParaRPr lang="zh-CN" altLang="en-US"/>
          </a:p>
        </p:txBody>
      </p:sp>
    </p:spTree>
    <p:extLst>
      <p:ext uri="{BB962C8B-B14F-4D97-AF65-F5344CB8AC3E}">
        <p14:creationId xmlns:p14="http://schemas.microsoft.com/office/powerpoint/2010/main" val="32425638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Hit Module is responsible for detecting if an enemy bullet hits our aircraft. It takes the coordinates of both the bullet and the aircraft as inputs. If the bullet's coordinates fall within the boundaries of the aircraft, the module outputs a signal indicating a hit.</a:t>
            </a:r>
          </a:p>
          <a:p>
            <a:r>
              <a:rPr lang="en-US"/>
              <a:t>The algorithm ensures fast and accurate detection, avoiding false collisions by excluding certain areas. This module is crucial for maintaining realistic gameplay dynamics."</a:t>
            </a:r>
            <a:endParaRPr lang="en-US">
              <a:ea typeface="等线"/>
            </a:endParaRPr>
          </a:p>
          <a:p>
            <a:endParaRPr lang="en-US">
              <a:ea typeface="等线"/>
            </a:endParaRPr>
          </a:p>
        </p:txBody>
      </p:sp>
      <p:sp>
        <p:nvSpPr>
          <p:cNvPr id="4" name="Slide Number Placeholder 3"/>
          <p:cNvSpPr>
            <a:spLocks noGrp="1"/>
          </p:cNvSpPr>
          <p:nvPr>
            <p:ph type="sldNum" sz="quarter" idx="5"/>
          </p:nvPr>
        </p:nvSpPr>
        <p:spPr/>
        <p:txBody>
          <a:bodyPr/>
          <a:lstStyle/>
          <a:p>
            <a:fld id="{B01151CF-991A-46C2-B8AA-D73CB4510353}" type="slidenum">
              <a:rPr lang="zh-CN" altLang="en-US" smtClean="0"/>
              <a:t>16</a:t>
            </a:fld>
            <a:endParaRPr lang="zh-CN" altLang="en-US"/>
          </a:p>
        </p:txBody>
      </p:sp>
    </p:spTree>
    <p:extLst>
      <p:ext uri="{BB962C8B-B14F-4D97-AF65-F5344CB8AC3E}">
        <p14:creationId xmlns:p14="http://schemas.microsoft.com/office/powerpoint/2010/main" val="36436122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Hit Module is responsible for detecting if an enemy bullet hits our aircraft. It takes the coordinates of both the bullet and the aircraft as inputs. If the bullet's coordinates fall within the boundaries of the aircraft, the module outputs a signal indicating a hit.</a:t>
            </a:r>
          </a:p>
          <a:p>
            <a:r>
              <a:rPr lang="en-US"/>
              <a:t>The algorithm ensures fast and accurate detection, avoiding false collisions by excluding certain areas. This module is crucial for maintaining realistic gameplay dynamics."</a:t>
            </a:r>
            <a:endParaRPr lang="en-US">
              <a:ea typeface="等线"/>
            </a:endParaRPr>
          </a:p>
          <a:p>
            <a:endParaRPr lang="en-US">
              <a:ea typeface="等线"/>
            </a:endParaRPr>
          </a:p>
        </p:txBody>
      </p:sp>
      <p:sp>
        <p:nvSpPr>
          <p:cNvPr id="4" name="Slide Number Placeholder 3"/>
          <p:cNvSpPr>
            <a:spLocks noGrp="1"/>
          </p:cNvSpPr>
          <p:nvPr>
            <p:ph type="sldNum" sz="quarter" idx="5"/>
          </p:nvPr>
        </p:nvSpPr>
        <p:spPr/>
        <p:txBody>
          <a:bodyPr/>
          <a:lstStyle/>
          <a:p>
            <a:fld id="{B01151CF-991A-46C2-B8AA-D73CB4510353}" type="slidenum">
              <a:rPr lang="zh-CN" altLang="en-US" smtClean="0"/>
              <a:t>17</a:t>
            </a:fld>
            <a:endParaRPr lang="zh-CN" altLang="en-US"/>
          </a:p>
        </p:txBody>
      </p:sp>
    </p:spTree>
    <p:extLst>
      <p:ext uri="{BB962C8B-B14F-4D97-AF65-F5344CB8AC3E}">
        <p14:creationId xmlns:p14="http://schemas.microsoft.com/office/powerpoint/2010/main" val="13696360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Hit Module is responsible for detecting if an enemy bullet hits our aircraft. It takes the coordinates of both the bullet and the aircraft as inputs. If the bullet's coordinates fall within the boundaries of the aircraft, the module outputs a signal indicating a hit.</a:t>
            </a:r>
          </a:p>
          <a:p>
            <a:r>
              <a:rPr lang="en-US"/>
              <a:t>The algorithm ensures fast and accurate detection, avoiding false collisions by excluding certain areas. This module is crucial for maintaining realistic gameplay dynamics."</a:t>
            </a:r>
            <a:endParaRPr lang="en-US">
              <a:ea typeface="等线"/>
            </a:endParaRPr>
          </a:p>
          <a:p>
            <a:endParaRPr lang="en-US">
              <a:ea typeface="等线"/>
            </a:endParaRPr>
          </a:p>
        </p:txBody>
      </p:sp>
      <p:sp>
        <p:nvSpPr>
          <p:cNvPr id="4" name="Slide Number Placeholder 3"/>
          <p:cNvSpPr>
            <a:spLocks noGrp="1"/>
          </p:cNvSpPr>
          <p:nvPr>
            <p:ph type="sldNum" sz="quarter" idx="5"/>
          </p:nvPr>
        </p:nvSpPr>
        <p:spPr/>
        <p:txBody>
          <a:bodyPr/>
          <a:lstStyle/>
          <a:p>
            <a:fld id="{B01151CF-991A-46C2-B8AA-D73CB4510353}" type="slidenum">
              <a:rPr lang="zh-CN" altLang="en-US" smtClean="0"/>
              <a:t>18</a:t>
            </a:fld>
            <a:endParaRPr lang="zh-CN" altLang="en-US"/>
          </a:p>
        </p:txBody>
      </p:sp>
    </p:spTree>
    <p:extLst>
      <p:ext uri="{BB962C8B-B14F-4D97-AF65-F5344CB8AC3E}">
        <p14:creationId xmlns:p14="http://schemas.microsoft.com/office/powerpoint/2010/main" val="12467351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 was responsible for the core logic and integration of the main parts of the project. The most critical modules are the Hit module, Crash module, and Main Control module.</a:t>
            </a:r>
          </a:p>
        </p:txBody>
      </p:sp>
      <p:sp>
        <p:nvSpPr>
          <p:cNvPr id="4" name="Slide Number Placeholder 3"/>
          <p:cNvSpPr>
            <a:spLocks noGrp="1"/>
          </p:cNvSpPr>
          <p:nvPr>
            <p:ph type="sldNum" sz="quarter" idx="5"/>
          </p:nvPr>
        </p:nvSpPr>
        <p:spPr/>
        <p:txBody>
          <a:bodyPr/>
          <a:lstStyle/>
          <a:p>
            <a:fld id="{B01151CF-991A-46C2-B8AA-D73CB4510353}" type="slidenum">
              <a:rPr lang="zh-CN" altLang="en-US" smtClean="0"/>
              <a:t>19</a:t>
            </a:fld>
            <a:endParaRPr lang="zh-CN" altLang="en-US"/>
          </a:p>
        </p:txBody>
      </p:sp>
    </p:spTree>
    <p:extLst>
      <p:ext uri="{BB962C8B-B14F-4D97-AF65-F5344CB8AC3E}">
        <p14:creationId xmlns:p14="http://schemas.microsoft.com/office/powerpoint/2010/main" val="17108986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B8136-4330-4480-80D9-0F6FD970617C}"/>
              </a:ext>
            </a:extLst>
          </p:cNvPr>
          <p:cNvSpPr>
            <a:spLocks noGrp="1"/>
          </p:cNvSpPr>
          <p:nvPr>
            <p:ph type="ctrTitle"/>
          </p:nvPr>
        </p:nvSpPr>
        <p:spPr>
          <a:xfrm>
            <a:off x="576072" y="1124712"/>
            <a:ext cx="11036808" cy="3172968"/>
          </a:xfrm>
        </p:spPr>
        <p:txBody>
          <a:bodyPr anchor="b">
            <a:normAutofit/>
          </a:bodyPr>
          <a:lstStyle>
            <a:lvl1pPr algn="l">
              <a:defRPr sz="8000"/>
            </a:lvl1pPr>
          </a:lstStyle>
          <a:p>
            <a:r>
              <a:rPr lang="en-US"/>
              <a:t>Click to edit Master title style</a:t>
            </a:r>
          </a:p>
        </p:txBody>
      </p:sp>
      <p:sp>
        <p:nvSpPr>
          <p:cNvPr id="3" name="Subtitle 2">
            <a:extLst>
              <a:ext uri="{FF2B5EF4-FFF2-40B4-BE49-F238E27FC236}">
                <a16:creationId xmlns:a16="http://schemas.microsoft.com/office/drawing/2014/main" id="{566E5739-DD96-45FB-B609-3E3447A52FED}"/>
              </a:ext>
            </a:extLst>
          </p:cNvPr>
          <p:cNvSpPr>
            <a:spLocks noGrp="1"/>
          </p:cNvSpPr>
          <p:nvPr>
            <p:ph type="subTitle" idx="1"/>
          </p:nvPr>
        </p:nvSpPr>
        <p:spPr>
          <a:xfrm>
            <a:off x="576072" y="4727448"/>
            <a:ext cx="11036808" cy="1481328"/>
          </a:xfrm>
        </p:spPr>
        <p:txBody>
          <a:bodyPr>
            <a:norm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B9FF558-51F9-42A2-9944-DBE23DA8B224}"/>
              </a:ext>
            </a:extLst>
          </p:cNvPr>
          <p:cNvSpPr>
            <a:spLocks noGrp="1"/>
          </p:cNvSpPr>
          <p:nvPr>
            <p:ph type="dt" sz="half" idx="10"/>
          </p:nvPr>
        </p:nvSpPr>
        <p:spPr>
          <a:xfrm>
            <a:off x="576072" y="6356350"/>
            <a:ext cx="2743200" cy="365125"/>
          </a:xfrm>
        </p:spPr>
        <p:txBody>
          <a:bodyPr/>
          <a:lstStyle/>
          <a:p>
            <a:fld id="{02AC24A9-CCB6-4F8D-B8DB-C2F3692CFA5A}" type="datetimeFigureOut">
              <a:rPr lang="en-US" smtClean="0"/>
              <a:t>5/29/2024</a:t>
            </a:fld>
            <a:endParaRPr lang="en-US"/>
          </a:p>
        </p:txBody>
      </p:sp>
      <p:sp>
        <p:nvSpPr>
          <p:cNvPr id="5" name="Footer Placeholder 4">
            <a:extLst>
              <a:ext uri="{FF2B5EF4-FFF2-40B4-BE49-F238E27FC236}">
                <a16:creationId xmlns:a16="http://schemas.microsoft.com/office/drawing/2014/main" id="{8B8C0E86-A7F7-4BDC-A637-254E5252DED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3D10ADE-E9DA-4E57-BF57-1CCB65219839}"/>
              </a:ext>
            </a:extLst>
          </p:cNvPr>
          <p:cNvSpPr>
            <a:spLocks noGrp="1"/>
          </p:cNvSpPr>
          <p:nvPr>
            <p:ph type="sldNum" sz="quarter" idx="12"/>
          </p:nvPr>
        </p:nvSpPr>
        <p:spPr>
          <a:xfrm>
            <a:off x="8869680" y="6356350"/>
            <a:ext cx="2743200" cy="365125"/>
          </a:xfrm>
        </p:spPr>
        <p:txBody>
          <a:bodyPr/>
          <a:lstStyle/>
          <a:p>
            <a:fld id="{B2DC25EE-239B-4C5F-AAD1-255A7D5F1EE2}" type="slidenum">
              <a:rPr lang="en-US" smtClean="0"/>
              <a:t>‹#›</a:t>
            </a:fld>
            <a:endParaRPr lang="en-US"/>
          </a:p>
        </p:txBody>
      </p:sp>
      <p:sp>
        <p:nvSpPr>
          <p:cNvPr id="8" name="Rectangle 7">
            <a:extLst>
              <a:ext uri="{FF2B5EF4-FFF2-40B4-BE49-F238E27FC236}">
                <a16:creationId xmlns:a16="http://schemas.microsoft.com/office/drawing/2014/main" id="{8D06CE56-3881-4ADA-8CEF-D18B02C242A3}"/>
              </a:ext>
            </a:extLst>
          </p:cNvPr>
          <p:cNvSpPr/>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79F3C543-62EC-4433-9C93-A2CD8764E9B4}"/>
              </a:ext>
            </a:extLst>
          </p:cNvPr>
          <p:cNvSpPr/>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1140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32C18-E430-4EC7-BD7C-99D86D01223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FC5012F-7119-4D94-9717-3862E1C9384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ED9A4A-D287-4207-9037-70DB007A1707}"/>
              </a:ext>
            </a:extLst>
          </p:cNvPr>
          <p:cNvSpPr>
            <a:spLocks noGrp="1"/>
          </p:cNvSpPr>
          <p:nvPr>
            <p:ph type="dt" sz="half" idx="10"/>
          </p:nvPr>
        </p:nvSpPr>
        <p:spPr/>
        <p:txBody>
          <a:bodyPr/>
          <a:lstStyle/>
          <a:p>
            <a:fld id="{02AC24A9-CCB6-4F8D-B8DB-C2F3692CFA5A}" type="datetimeFigureOut">
              <a:rPr lang="en-US" smtClean="0"/>
              <a:t>5/29/2024</a:t>
            </a:fld>
            <a:endParaRPr lang="en-US"/>
          </a:p>
        </p:txBody>
      </p:sp>
      <p:sp>
        <p:nvSpPr>
          <p:cNvPr id="5" name="Footer Placeholder 4">
            <a:extLst>
              <a:ext uri="{FF2B5EF4-FFF2-40B4-BE49-F238E27FC236}">
                <a16:creationId xmlns:a16="http://schemas.microsoft.com/office/drawing/2014/main" id="{61ECFCAC-80DB-43BB-B3F1-AC22BACEE3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679730-3487-4D94-A0DC-C21684963AB3}"/>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9434891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543C89D-929E-4CD1-BCCC-72A14C0335D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ED450EA-A577-4B76-A12F-650BEB20FD8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D2603B-9ACE-4FA9-805B-9B91EB63DF7D}"/>
              </a:ext>
            </a:extLst>
          </p:cNvPr>
          <p:cNvSpPr>
            <a:spLocks noGrp="1"/>
          </p:cNvSpPr>
          <p:nvPr>
            <p:ph type="dt" sz="half" idx="10"/>
          </p:nvPr>
        </p:nvSpPr>
        <p:spPr/>
        <p:txBody>
          <a:bodyPr/>
          <a:lstStyle/>
          <a:p>
            <a:fld id="{02AC24A9-CCB6-4F8D-B8DB-C2F3692CFA5A}" type="datetimeFigureOut">
              <a:rPr lang="en-US" smtClean="0"/>
              <a:t>5/29/2024</a:t>
            </a:fld>
            <a:endParaRPr lang="en-US"/>
          </a:p>
        </p:txBody>
      </p:sp>
      <p:sp>
        <p:nvSpPr>
          <p:cNvPr id="5" name="Footer Placeholder 4">
            <a:extLst>
              <a:ext uri="{FF2B5EF4-FFF2-40B4-BE49-F238E27FC236}">
                <a16:creationId xmlns:a16="http://schemas.microsoft.com/office/drawing/2014/main" id="{7ECE18AC-D6A9-4A61-885D-68E2B684A4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5197AE4-AA47-4E14-8FFE-171FAE47F49E}"/>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1284614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D6FBB9D-1CAA-4D05-AB33-BABDFE17B843}"/>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0" name="Rectangle 9">
            <a:extLst>
              <a:ext uri="{FF2B5EF4-FFF2-40B4-BE49-F238E27FC236}">
                <a16:creationId xmlns:a16="http://schemas.microsoft.com/office/drawing/2014/main" id="{04727B71-B4B6-4823-80A1-68C40B475118}"/>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9A6DB05-9FB5-4B07-8675-74C23D4FD89D}"/>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8D358CF-0758-490A-A084-C46443B9ABE8}"/>
              </a:ext>
            </a:extLst>
          </p:cNvPr>
          <p:cNvSpPr>
            <a:spLocks noGrp="1"/>
          </p:cNvSpPr>
          <p:nvPr>
            <p:ph type="title"/>
          </p:nvPr>
        </p:nvSpPr>
        <p:spPr>
          <a:xfrm>
            <a:off x="1115568" y="548640"/>
            <a:ext cx="10168128" cy="1179576"/>
          </a:xfrm>
        </p:spPr>
        <p:txBody>
          <a:bodyPr>
            <a:normAutofit/>
          </a:bodyPr>
          <a:lstStyle>
            <a:lvl1pPr>
              <a:defRPr sz="4000"/>
            </a:lvl1pPr>
          </a:lstStyle>
          <a:p>
            <a:r>
              <a:rPr lang="en-US"/>
              <a:t>Click to edit Master title style</a:t>
            </a:r>
          </a:p>
        </p:txBody>
      </p:sp>
      <p:sp>
        <p:nvSpPr>
          <p:cNvPr id="3" name="Content Placeholder 2">
            <a:extLst>
              <a:ext uri="{FF2B5EF4-FFF2-40B4-BE49-F238E27FC236}">
                <a16:creationId xmlns:a16="http://schemas.microsoft.com/office/drawing/2014/main" id="{21671183-B3CE-4F45-92FB-98290CA0E2CA}"/>
              </a:ext>
            </a:extLst>
          </p:cNvPr>
          <p:cNvSpPr>
            <a:spLocks noGrp="1"/>
          </p:cNvSpPr>
          <p:nvPr>
            <p:ph idx="1"/>
          </p:nvPr>
        </p:nvSpPr>
        <p:spPr>
          <a:xfrm>
            <a:off x="1115568" y="2478024"/>
            <a:ext cx="10168128" cy="3694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D7DED67-27EC-4D43-A21C-093C1DB04813}"/>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5/29/2024</a:t>
            </a:fld>
            <a:endParaRPr lang="en-US"/>
          </a:p>
        </p:txBody>
      </p:sp>
      <p:sp>
        <p:nvSpPr>
          <p:cNvPr id="5" name="Footer Placeholder 4">
            <a:extLst>
              <a:ext uri="{FF2B5EF4-FFF2-40B4-BE49-F238E27FC236}">
                <a16:creationId xmlns:a16="http://schemas.microsoft.com/office/drawing/2014/main" id="{36747CE3-4890-4BC1-94DB-5D49D02C99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3C5AD3-D79A-4D46-B25B-822FE0252511}"/>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8519247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5AEDC5C-2E87-49C6-AB07-A95E5F39ED8E}"/>
              </a:ext>
            </a:extLst>
          </p:cNvPr>
          <p:cNvSpPr/>
          <p:nvPr/>
        </p:nvSpPr>
        <p:spPr>
          <a:xfrm>
            <a:off x="558210" y="4981421"/>
            <a:ext cx="11134956" cy="822960"/>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A57D88DE-E462-4C8A-BF99-609390DFB781}"/>
              </a:ext>
            </a:extLst>
          </p:cNvPr>
          <p:cNvSpPr/>
          <p:nvPr/>
        </p:nvSpPr>
        <p:spPr>
          <a:xfrm>
            <a:off x="498834" y="5118581"/>
            <a:ext cx="146304"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8E44900-E8BF-4B12-8BCB-41076E2B68C7}"/>
              </a:ext>
            </a:extLst>
          </p:cNvPr>
          <p:cNvSpPr>
            <a:spLocks noGrp="1"/>
          </p:cNvSpPr>
          <p:nvPr>
            <p:ph type="title"/>
          </p:nvPr>
        </p:nvSpPr>
        <p:spPr>
          <a:xfrm>
            <a:off x="557784" y="640080"/>
            <a:ext cx="10890504" cy="4114800"/>
          </a:xfrm>
        </p:spPr>
        <p:txBody>
          <a:bodyPr anchor="b">
            <a:normAutofit/>
          </a:bodyPr>
          <a:lstStyle>
            <a:lvl1pPr>
              <a:defRPr sz="6600"/>
            </a:lvl1pPr>
          </a:lstStyle>
          <a:p>
            <a:r>
              <a:rPr lang="en-US"/>
              <a:t>Click to edit Master title style</a:t>
            </a:r>
          </a:p>
        </p:txBody>
      </p:sp>
      <p:sp>
        <p:nvSpPr>
          <p:cNvPr id="3" name="Text Placeholder 2">
            <a:extLst>
              <a:ext uri="{FF2B5EF4-FFF2-40B4-BE49-F238E27FC236}">
                <a16:creationId xmlns:a16="http://schemas.microsoft.com/office/drawing/2014/main" id="{917741F9-B00F-4463-A257-6B66DABD9B4E}"/>
              </a:ext>
            </a:extLst>
          </p:cNvPr>
          <p:cNvSpPr>
            <a:spLocks noGrp="1"/>
          </p:cNvSpPr>
          <p:nvPr>
            <p:ph type="body" idx="1"/>
          </p:nvPr>
        </p:nvSpPr>
        <p:spPr>
          <a:xfrm>
            <a:off x="841248" y="5102352"/>
            <a:ext cx="10607040" cy="585216"/>
          </a:xfrm>
        </p:spPr>
        <p:txBody>
          <a:bodyPr anchor="ct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48BFA7D-4401-4285-802B-1579165F0D6D}"/>
              </a:ext>
            </a:extLst>
          </p:cNvPr>
          <p:cNvSpPr>
            <a:spLocks noGrp="1"/>
          </p:cNvSpPr>
          <p:nvPr>
            <p:ph type="dt" sz="half" idx="10"/>
          </p:nvPr>
        </p:nvSpPr>
        <p:spPr/>
        <p:txBody>
          <a:bodyPr/>
          <a:lstStyle/>
          <a:p>
            <a:fld id="{02AC24A9-CCB6-4F8D-B8DB-C2F3692CFA5A}" type="datetimeFigureOut">
              <a:rPr lang="en-US" smtClean="0"/>
              <a:t>5/29/2024</a:t>
            </a:fld>
            <a:endParaRPr lang="en-US"/>
          </a:p>
        </p:txBody>
      </p:sp>
      <p:sp>
        <p:nvSpPr>
          <p:cNvPr id="5" name="Footer Placeholder 4">
            <a:extLst>
              <a:ext uri="{FF2B5EF4-FFF2-40B4-BE49-F238E27FC236}">
                <a16:creationId xmlns:a16="http://schemas.microsoft.com/office/drawing/2014/main" id="{49A909C5-AA19-4195-8376-9002D5DF46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AC3F32-46E0-47C8-8565-5969A475FDB0}"/>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0179011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076262E-36A0-40C6-ADE6-90CD9FB9B9EA}"/>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1" name="Rectangle 10">
            <a:extLst>
              <a:ext uri="{FF2B5EF4-FFF2-40B4-BE49-F238E27FC236}">
                <a16:creationId xmlns:a16="http://schemas.microsoft.com/office/drawing/2014/main" id="{42677A9B-4D1D-4D80-912C-24570140A650}"/>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03DC8C98-510F-48C9-82B2-9E4F760A68DF}"/>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7A078AE-0BC3-48F9-87EC-2DB0CCE7E2AE}"/>
              </a:ext>
            </a:extLst>
          </p:cNvPr>
          <p:cNvSpPr>
            <a:spLocks noGrp="1"/>
          </p:cNvSpPr>
          <p:nvPr>
            <p:ph type="title"/>
          </p:nvPr>
        </p:nvSpPr>
        <p:spPr>
          <a:xfrm>
            <a:off x="1115568" y="548640"/>
            <a:ext cx="10168128" cy="1179576"/>
          </a:xfrm>
        </p:spPr>
        <p:txBody>
          <a:bodyPr>
            <a:normAutofit/>
          </a:bodyPr>
          <a:lstStyle>
            <a:lvl1pPr>
              <a:defRPr sz="4000"/>
            </a:lvl1pPr>
          </a:lstStyle>
          <a:p>
            <a:r>
              <a:rPr lang="en-US"/>
              <a:t>Click to edit Master title style</a:t>
            </a:r>
          </a:p>
        </p:txBody>
      </p:sp>
      <p:sp>
        <p:nvSpPr>
          <p:cNvPr id="3" name="Content Placeholder 2">
            <a:extLst>
              <a:ext uri="{FF2B5EF4-FFF2-40B4-BE49-F238E27FC236}">
                <a16:creationId xmlns:a16="http://schemas.microsoft.com/office/drawing/2014/main" id="{292A20DF-0829-4336-B59F-FF9D7AA9D8B6}"/>
              </a:ext>
            </a:extLst>
          </p:cNvPr>
          <p:cNvSpPr>
            <a:spLocks noGrp="1"/>
          </p:cNvSpPr>
          <p:nvPr>
            <p:ph sz="half" idx="1"/>
          </p:nvPr>
        </p:nvSpPr>
        <p:spPr>
          <a:xfrm>
            <a:off x="1115568" y="2478024"/>
            <a:ext cx="4937760" cy="3694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935D01C-CF67-4DF6-B96C-FFC9D5BF847B}"/>
              </a:ext>
            </a:extLst>
          </p:cNvPr>
          <p:cNvSpPr>
            <a:spLocks noGrp="1"/>
          </p:cNvSpPr>
          <p:nvPr>
            <p:ph sz="half" idx="2"/>
          </p:nvPr>
        </p:nvSpPr>
        <p:spPr>
          <a:xfrm>
            <a:off x="6345936" y="2478024"/>
            <a:ext cx="4937760" cy="3694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9BBD797-6031-4F82-8726-EAB757027FF5}"/>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5/29/2024</a:t>
            </a:fld>
            <a:endParaRPr lang="en-US"/>
          </a:p>
        </p:txBody>
      </p:sp>
      <p:sp>
        <p:nvSpPr>
          <p:cNvPr id="6" name="Footer Placeholder 5">
            <a:extLst>
              <a:ext uri="{FF2B5EF4-FFF2-40B4-BE49-F238E27FC236}">
                <a16:creationId xmlns:a16="http://schemas.microsoft.com/office/drawing/2014/main" id="{76B3F71C-B897-4909-A75E-8716AD49C15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F78BC14-5BB1-405F-A6F3-C07230F085C8}"/>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180263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B671BDE-E45C-41A1-9B98-4A607D703855}"/>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Rectangle 12">
            <a:extLst>
              <a:ext uri="{FF2B5EF4-FFF2-40B4-BE49-F238E27FC236}">
                <a16:creationId xmlns:a16="http://schemas.microsoft.com/office/drawing/2014/main" id="{299500CE-917A-4D03-A7DF-71D8EBBC1537}"/>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C3D0D377-28B0-417D-886B-9483AF064975}"/>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F8F91F8-0767-40B5-A3AA-72931FC192EA}"/>
              </a:ext>
            </a:extLst>
          </p:cNvPr>
          <p:cNvSpPr>
            <a:spLocks noGrp="1"/>
          </p:cNvSpPr>
          <p:nvPr>
            <p:ph type="title"/>
          </p:nvPr>
        </p:nvSpPr>
        <p:spPr>
          <a:xfrm>
            <a:off x="1115568" y="548640"/>
            <a:ext cx="10168128" cy="1179576"/>
          </a:xfrm>
        </p:spPr>
        <p:txBody>
          <a:bodyPr>
            <a:normAutofit/>
          </a:bodyPr>
          <a:lstStyle>
            <a:lvl1pPr>
              <a:defRPr sz="4000"/>
            </a:lvl1pPr>
          </a:lstStyle>
          <a:p>
            <a:r>
              <a:rPr lang="en-US"/>
              <a:t>Click to edit Master title style</a:t>
            </a:r>
          </a:p>
        </p:txBody>
      </p:sp>
      <p:sp>
        <p:nvSpPr>
          <p:cNvPr id="3" name="Text Placeholder 2">
            <a:extLst>
              <a:ext uri="{FF2B5EF4-FFF2-40B4-BE49-F238E27FC236}">
                <a16:creationId xmlns:a16="http://schemas.microsoft.com/office/drawing/2014/main" id="{AAAE0554-8BEE-4BF6-9519-51B8475D35E1}"/>
              </a:ext>
            </a:extLst>
          </p:cNvPr>
          <p:cNvSpPr>
            <a:spLocks noGrp="1"/>
          </p:cNvSpPr>
          <p:nvPr>
            <p:ph type="body" idx="1"/>
          </p:nvPr>
        </p:nvSpPr>
        <p:spPr>
          <a:xfrm>
            <a:off x="1115568"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D4A358D-C930-48E0-B372-06A826B74C47}"/>
              </a:ext>
            </a:extLst>
          </p:cNvPr>
          <p:cNvSpPr>
            <a:spLocks noGrp="1"/>
          </p:cNvSpPr>
          <p:nvPr>
            <p:ph sz="half" idx="2"/>
          </p:nvPr>
        </p:nvSpPr>
        <p:spPr>
          <a:xfrm>
            <a:off x="1115568" y="3203688"/>
            <a:ext cx="4937760" cy="2968512"/>
          </a:xfrm>
        </p:spPr>
        <p:txBody>
          <a:bodyPr/>
          <a:lstStyle>
            <a:lvl1pPr>
              <a:defRPr sz="2400"/>
            </a:lvl1pPr>
            <a:lvl2pPr>
              <a:defRPr sz="2000"/>
            </a:lvl2pPr>
            <a:lvl3pPr>
              <a:defRPr sz="1800"/>
            </a:lvl3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3B6615E-4966-4150-83B6-C47591B36383}"/>
              </a:ext>
            </a:extLst>
          </p:cNvPr>
          <p:cNvSpPr>
            <a:spLocks noGrp="1"/>
          </p:cNvSpPr>
          <p:nvPr>
            <p:ph type="body" sz="quarter" idx="3"/>
          </p:nvPr>
        </p:nvSpPr>
        <p:spPr>
          <a:xfrm>
            <a:off x="6345936"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D409F6B-C17B-4B4F-9F35-5068BDC4E2FD}"/>
              </a:ext>
            </a:extLst>
          </p:cNvPr>
          <p:cNvSpPr>
            <a:spLocks noGrp="1"/>
          </p:cNvSpPr>
          <p:nvPr>
            <p:ph sz="quarter" idx="4"/>
          </p:nvPr>
        </p:nvSpPr>
        <p:spPr>
          <a:xfrm>
            <a:off x="6345936" y="3203687"/>
            <a:ext cx="4937760" cy="2968511"/>
          </a:xfrm>
        </p:spPr>
        <p:txBody>
          <a:bodyPr/>
          <a:lstStyle>
            <a:lvl1pPr>
              <a:defRPr sz="2400"/>
            </a:lvl1pPr>
            <a:lvl2pPr>
              <a:defRPr sz="2000"/>
            </a:lvl2pPr>
            <a:lvl3pPr>
              <a:defRPr sz="1800"/>
            </a:lvl3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8BC356D-052B-4A9B-8B2F-6665FD325AB3}"/>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5/29/2024</a:t>
            </a:fld>
            <a:endParaRPr lang="en-US"/>
          </a:p>
        </p:txBody>
      </p:sp>
      <p:sp>
        <p:nvSpPr>
          <p:cNvPr id="8" name="Footer Placeholder 7">
            <a:extLst>
              <a:ext uri="{FF2B5EF4-FFF2-40B4-BE49-F238E27FC236}">
                <a16:creationId xmlns:a16="http://schemas.microsoft.com/office/drawing/2014/main" id="{69C5E5FA-26A9-467C-93E3-8476142D1D4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279E50C-1E40-4B48-871B-E392428D20A3}"/>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372937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8C0689C4-0DB3-408B-A956-40326B4AE4C4}"/>
              </a:ext>
            </a:extLst>
          </p:cNvPr>
          <p:cNvSpPr/>
          <p:nvPr/>
        </p:nvSpPr>
        <p:spPr>
          <a:xfrm>
            <a:off x="665853" y="1533525"/>
            <a:ext cx="10917063" cy="3790950"/>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56E1D10E-1C30-41BF-8C3B-C460C9B5597B}"/>
              </a:ext>
            </a:extLst>
          </p:cNvPr>
          <p:cNvSpPr/>
          <p:nvPr/>
        </p:nvSpPr>
        <p:spPr>
          <a:xfrm>
            <a:off x="609084" y="2971798"/>
            <a:ext cx="128016" cy="914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79454F2-0EE5-4888-AF4C-82F825E6226E}"/>
              </a:ext>
            </a:extLst>
          </p:cNvPr>
          <p:cNvSpPr>
            <a:spLocks noGrp="1"/>
          </p:cNvSpPr>
          <p:nvPr>
            <p:ph type="title"/>
          </p:nvPr>
        </p:nvSpPr>
        <p:spPr>
          <a:xfrm>
            <a:off x="1078992" y="1938528"/>
            <a:ext cx="10177272" cy="2990088"/>
          </a:xfrm>
        </p:spPr>
        <p:txBody>
          <a:bodyPr>
            <a:normAutofit/>
          </a:bodyPr>
          <a:lstStyle>
            <a:lvl1pPr>
              <a:defRPr sz="5400"/>
            </a:lvl1pPr>
          </a:lstStyle>
          <a:p>
            <a:r>
              <a:rPr lang="en-US"/>
              <a:t>Click to edit Master title style</a:t>
            </a:r>
          </a:p>
        </p:txBody>
      </p:sp>
      <p:sp>
        <p:nvSpPr>
          <p:cNvPr id="3" name="Date Placeholder 2">
            <a:extLst>
              <a:ext uri="{FF2B5EF4-FFF2-40B4-BE49-F238E27FC236}">
                <a16:creationId xmlns:a16="http://schemas.microsoft.com/office/drawing/2014/main" id="{67C91241-A315-4643-91E5-CF2C25CC903A}"/>
              </a:ext>
            </a:extLst>
          </p:cNvPr>
          <p:cNvSpPr>
            <a:spLocks noGrp="1"/>
          </p:cNvSpPr>
          <p:nvPr>
            <p:ph type="dt" sz="half" idx="10"/>
          </p:nvPr>
        </p:nvSpPr>
        <p:spPr/>
        <p:txBody>
          <a:bodyPr/>
          <a:lstStyle/>
          <a:p>
            <a:fld id="{02AC24A9-CCB6-4F8D-B8DB-C2F3692CFA5A}" type="datetimeFigureOut">
              <a:rPr lang="en-US" smtClean="0"/>
              <a:t>5/29/2024</a:t>
            </a:fld>
            <a:endParaRPr lang="en-US"/>
          </a:p>
        </p:txBody>
      </p:sp>
      <p:sp>
        <p:nvSpPr>
          <p:cNvPr id="4" name="Footer Placeholder 3">
            <a:extLst>
              <a:ext uri="{FF2B5EF4-FFF2-40B4-BE49-F238E27FC236}">
                <a16:creationId xmlns:a16="http://schemas.microsoft.com/office/drawing/2014/main" id="{22706D86-5479-487D-94C8-76093D84F37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7739411-CED6-43D4-868D-A65C4161A72B}"/>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8511287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AC447E0-1D4D-4EF2-B81B-4B2400EE3EDB}"/>
              </a:ext>
            </a:extLst>
          </p:cNvPr>
          <p:cNvSpPr>
            <a:spLocks noGrp="1"/>
          </p:cNvSpPr>
          <p:nvPr>
            <p:ph type="dt" sz="half" idx="10"/>
          </p:nvPr>
        </p:nvSpPr>
        <p:spPr/>
        <p:txBody>
          <a:bodyPr/>
          <a:lstStyle/>
          <a:p>
            <a:fld id="{02AC24A9-CCB6-4F8D-B8DB-C2F3692CFA5A}" type="datetimeFigureOut">
              <a:rPr lang="en-US" smtClean="0"/>
              <a:t>5/29/2024</a:t>
            </a:fld>
            <a:endParaRPr lang="en-US"/>
          </a:p>
        </p:txBody>
      </p:sp>
      <p:sp>
        <p:nvSpPr>
          <p:cNvPr id="3" name="Footer Placeholder 2">
            <a:extLst>
              <a:ext uri="{FF2B5EF4-FFF2-40B4-BE49-F238E27FC236}">
                <a16:creationId xmlns:a16="http://schemas.microsoft.com/office/drawing/2014/main" id="{C9984CA0-2A78-4600-9F3D-19B09E790FE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440955-B18E-49D3-AE7B-B331200E34C5}"/>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8295962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FA417FE-CD1A-486F-A4AC-E4000A2FB18E}"/>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1318F0F5-812B-472C-9408-B80F2553F5E0}"/>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7F7751B-CD8F-4F5B-A903-1DCE5D1E8306}"/>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a:t>Click to edit Master title style</a:t>
            </a:r>
          </a:p>
        </p:txBody>
      </p:sp>
      <p:sp>
        <p:nvSpPr>
          <p:cNvPr id="3" name="Content Placeholder 2">
            <a:extLst>
              <a:ext uri="{FF2B5EF4-FFF2-40B4-BE49-F238E27FC236}">
                <a16:creationId xmlns:a16="http://schemas.microsoft.com/office/drawing/2014/main" id="{EFA55C8A-A0BB-441D-976F-EB56D4382DB6}"/>
              </a:ext>
            </a:extLst>
          </p:cNvPr>
          <p:cNvSpPr>
            <a:spLocks noGrp="1"/>
          </p:cNvSpPr>
          <p:nvPr>
            <p:ph idx="1"/>
          </p:nvPr>
        </p:nvSpPr>
        <p:spPr>
          <a:xfrm>
            <a:off x="4965192" y="1709928"/>
            <a:ext cx="6729984" cy="4096512"/>
          </a:xfrm>
        </p:spPr>
        <p:txBody>
          <a:bodyPr/>
          <a:lstStyle>
            <a:lvl1pPr>
              <a:defRPr sz="2800"/>
            </a:lvl1pPr>
            <a:lvl2pPr>
              <a:defRPr sz="24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7DE6A51-A2E5-4BFA-B571-9FDFE1BBFB44}"/>
              </a:ext>
            </a:extLst>
          </p:cNvPr>
          <p:cNvSpPr>
            <a:spLocks noGrp="1"/>
          </p:cNvSpPr>
          <p:nvPr>
            <p:ph type="body" sz="half" idx="2"/>
          </p:nvPr>
        </p:nvSpPr>
        <p:spPr>
          <a:xfrm>
            <a:off x="868680" y="3429000"/>
            <a:ext cx="3099816" cy="2066544"/>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D92778A-DD4C-4651-9C53-8B0C44CD8805}"/>
              </a:ext>
            </a:extLst>
          </p:cNvPr>
          <p:cNvSpPr>
            <a:spLocks noGrp="1"/>
          </p:cNvSpPr>
          <p:nvPr>
            <p:ph type="dt" sz="half" idx="10"/>
          </p:nvPr>
        </p:nvSpPr>
        <p:spPr>
          <a:xfrm>
            <a:off x="868680" y="6356350"/>
            <a:ext cx="2743200" cy="365125"/>
          </a:xfrm>
        </p:spPr>
        <p:txBody>
          <a:bodyPr/>
          <a:lstStyle/>
          <a:p>
            <a:fld id="{02AC24A9-CCB6-4F8D-B8DB-C2F3692CFA5A}" type="datetimeFigureOut">
              <a:rPr lang="en-US" smtClean="0"/>
              <a:t>5/29/2024</a:t>
            </a:fld>
            <a:endParaRPr lang="en-US"/>
          </a:p>
        </p:txBody>
      </p:sp>
      <p:sp>
        <p:nvSpPr>
          <p:cNvPr id="6" name="Footer Placeholder 5">
            <a:extLst>
              <a:ext uri="{FF2B5EF4-FFF2-40B4-BE49-F238E27FC236}">
                <a16:creationId xmlns:a16="http://schemas.microsoft.com/office/drawing/2014/main" id="{9D6C7F66-2DFA-4146-BE1A-CE2890FE45E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285D185-B1B6-4D62-81BE-BE82C80ACA6C}"/>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6880005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68B77B5-211C-456E-B79F-306CC3619347}"/>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3B63C338-194D-4F23-ABEC-60A7EA96F302}"/>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0C04DCC-0E3E-4F05-9FAC-9FA6CA4B2BAE}"/>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a:t>Click to edit Master title style</a:t>
            </a:r>
          </a:p>
        </p:txBody>
      </p:sp>
      <p:sp>
        <p:nvSpPr>
          <p:cNvPr id="3" name="Picture Placeholder 2">
            <a:extLst>
              <a:ext uri="{FF2B5EF4-FFF2-40B4-BE49-F238E27FC236}">
                <a16:creationId xmlns:a16="http://schemas.microsoft.com/office/drawing/2014/main" id="{EBA29649-B19F-499E-8E9A-3577EAC8F031}"/>
              </a:ext>
            </a:extLst>
          </p:cNvPr>
          <p:cNvSpPr>
            <a:spLocks noGrp="1"/>
          </p:cNvSpPr>
          <p:nvPr>
            <p:ph type="pic" idx="1"/>
          </p:nvPr>
        </p:nvSpPr>
        <p:spPr>
          <a:xfrm>
            <a:off x="4965192" y="1161288"/>
            <a:ext cx="6729984" cy="4645152"/>
          </a:xfrm>
        </p:spPr>
        <p:txBody>
          <a:bodyPr>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1BC9EF2E-A8CD-41A1-B11A-0D8842797A98}"/>
              </a:ext>
            </a:extLst>
          </p:cNvPr>
          <p:cNvSpPr>
            <a:spLocks noGrp="1"/>
          </p:cNvSpPr>
          <p:nvPr>
            <p:ph type="body" sz="half" idx="2"/>
          </p:nvPr>
        </p:nvSpPr>
        <p:spPr>
          <a:xfrm>
            <a:off x="868680" y="3438144"/>
            <a:ext cx="3099816" cy="2057400"/>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44257B5-0DE0-401F-9171-E8687A97DBA7}"/>
              </a:ext>
            </a:extLst>
          </p:cNvPr>
          <p:cNvSpPr>
            <a:spLocks noGrp="1"/>
          </p:cNvSpPr>
          <p:nvPr>
            <p:ph type="dt" sz="half" idx="10"/>
          </p:nvPr>
        </p:nvSpPr>
        <p:spPr>
          <a:xfrm>
            <a:off x="868680" y="6356350"/>
            <a:ext cx="2743200" cy="365125"/>
          </a:xfrm>
        </p:spPr>
        <p:txBody>
          <a:bodyPr/>
          <a:lstStyle/>
          <a:p>
            <a:fld id="{02AC24A9-CCB6-4F8D-B8DB-C2F3692CFA5A}" type="datetimeFigureOut">
              <a:rPr lang="en-US" smtClean="0"/>
              <a:t>5/29/2024</a:t>
            </a:fld>
            <a:endParaRPr lang="en-US"/>
          </a:p>
        </p:txBody>
      </p:sp>
      <p:sp>
        <p:nvSpPr>
          <p:cNvPr id="6" name="Footer Placeholder 5">
            <a:extLst>
              <a:ext uri="{FF2B5EF4-FFF2-40B4-BE49-F238E27FC236}">
                <a16:creationId xmlns:a16="http://schemas.microsoft.com/office/drawing/2014/main" id="{788CD9AD-D667-4FD4-AA34-428AA0BCD0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8770FB6-F273-4BA6-8B97-9835AC537871}"/>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7154182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3"/>
          <a:stretch>
            <a:fillRect t="-8000" b="-8000"/>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B325BDE-35A4-4AAD-960B-C1415864ADD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E459C78-0CC4-4552-93DD-49B4194D005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744A3C-9C54-46A6-B3EF-5B36362423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AC24A9-CCB6-4F8D-B8DB-C2F3692CFA5A}" type="datetimeFigureOut">
              <a:rPr lang="en-US" smtClean="0"/>
              <a:t>5/29/2024</a:t>
            </a:fld>
            <a:endParaRPr lang="en-US"/>
          </a:p>
        </p:txBody>
      </p:sp>
      <p:sp>
        <p:nvSpPr>
          <p:cNvPr id="5" name="Footer Placeholder 4">
            <a:extLst>
              <a:ext uri="{FF2B5EF4-FFF2-40B4-BE49-F238E27FC236}">
                <a16:creationId xmlns:a16="http://schemas.microsoft.com/office/drawing/2014/main" id="{07D5A696-7B4B-4181-A961-7D66556D507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3038CB5-8F4A-401D-A3A9-B27DC15B7A8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2DC25EE-239B-4C5F-AAD1-255A7D5F1EE2}" type="slidenum">
              <a:rPr lang="en-US" smtClean="0"/>
              <a:t>‹#›</a:t>
            </a:fld>
            <a:endParaRPr lang="en-US"/>
          </a:p>
        </p:txBody>
      </p:sp>
    </p:spTree>
    <p:extLst>
      <p:ext uri="{BB962C8B-B14F-4D97-AF65-F5344CB8AC3E}">
        <p14:creationId xmlns:p14="http://schemas.microsoft.com/office/powerpoint/2010/main" val="4042964297"/>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000" b="1"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wav"/><Relationship Id="rId1" Type="http://schemas.microsoft.com/office/2007/relationships/media" Target="../media/media1.wav"/><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notesSlide" Target="../notesSlides/notesSlide16.xml"/></Relationships>
</file>

<file path=ppt/slides/_rels/slide2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2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2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3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53.png"/></Relationships>
</file>

<file path=ppt/slides/_rels/slide3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3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39.xml.rels><?xml version="1.0" encoding="UTF-8" standalone="yes"?>
<Relationships xmlns="http://schemas.openxmlformats.org/package/2006/relationships"><Relationship Id="rId3" Type="http://schemas.microsoft.com/office/2007/relationships/media" Target="../media/media1.wav"/><Relationship Id="rId7" Type="http://schemas.openxmlformats.org/officeDocument/2006/relationships/image" Target="../media/image44.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69.png"/><Relationship Id="rId5" Type="http://schemas.openxmlformats.org/officeDocument/2006/relationships/slideLayout" Target="../slideLayouts/slideLayout2.xml"/><Relationship Id="rId4" Type="http://schemas.openxmlformats.org/officeDocument/2006/relationships/audio" Target="../media/media1.wav"/></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hyperlink" Target="https://github.com/ffxx283/WM8731_Audio" TargetMode="External"/><Relationship Id="rId2" Type="http://schemas.openxmlformats.org/officeDocument/2006/relationships/hyperlink" Target="https://github.com/AhmadGon/WM8731-Audio-CODEC" TargetMode="External"/><Relationship Id="rId1" Type="http://schemas.openxmlformats.org/officeDocument/2006/relationships/slideLayout" Target="../slideLayouts/slideLayout2.xml"/><Relationship Id="rId4" Type="http://schemas.openxmlformats.org/officeDocument/2006/relationships/image" Target="../media/image71.jpeg"/></Relationships>
</file>

<file path=ppt/slides/_rels/slide42.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Rounded Corners 11">
            <a:extLst>
              <a:ext uri="{FF2B5EF4-FFF2-40B4-BE49-F238E27FC236}">
                <a16:creationId xmlns:a16="http://schemas.microsoft.com/office/drawing/2014/main" id="{46C57131-53A7-4C1A-BEA8-25F06A06AD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nvSpPr>
        <p:spPr>
          <a:xfrm>
            <a:off x="2487872" y="3912322"/>
            <a:ext cx="7225780" cy="685800"/>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a:ea typeface="+mn-ea"/>
              <a:cs typeface="+mn-cs"/>
            </a:endParaRPr>
          </a:p>
        </p:txBody>
      </p:sp>
      <p:sp>
        <p:nvSpPr>
          <p:cNvPr id="13" name="TextBox 12">
            <a:extLst>
              <a:ext uri="{FF2B5EF4-FFF2-40B4-BE49-F238E27FC236}">
                <a16:creationId xmlns:a16="http://schemas.microsoft.com/office/drawing/2014/main" id="{4C90FD81-71DF-4F19-850B-64778AC9B460}"/>
              </a:ext>
            </a:extLst>
          </p:cNvPr>
          <p:cNvSpPr txBox="1"/>
          <p:nvPr/>
        </p:nvSpPr>
        <p:spPr>
          <a:xfrm>
            <a:off x="2339010" y="3907182"/>
            <a:ext cx="7381457"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a:ln>
                  <a:noFill/>
                </a:ln>
                <a:solidFill>
                  <a:srgbClr val="000000"/>
                </a:solidFill>
                <a:effectLst/>
                <a:uLnTx/>
                <a:uFillTx/>
                <a:latin typeface="Neue Haas Grotesk Text Pro"/>
                <a:ea typeface="+mn-ea"/>
                <a:cs typeface="+mn-cs"/>
              </a:rPr>
              <a:t>ELEC5566M     Group 19</a:t>
            </a:r>
          </a:p>
        </p:txBody>
      </p:sp>
      <p:sp>
        <p:nvSpPr>
          <p:cNvPr id="15" name="Title 1">
            <a:extLst>
              <a:ext uri="{FF2B5EF4-FFF2-40B4-BE49-F238E27FC236}">
                <a16:creationId xmlns:a16="http://schemas.microsoft.com/office/drawing/2014/main" id="{C759A188-9C0A-6DC4-BD60-BE040975C34A}"/>
              </a:ext>
            </a:extLst>
          </p:cNvPr>
          <p:cNvSpPr txBox="1">
            <a:spLocks/>
          </p:cNvSpPr>
          <p:nvPr/>
        </p:nvSpPr>
        <p:spPr>
          <a:xfrm>
            <a:off x="1194153" y="1637409"/>
            <a:ext cx="9803693" cy="1717452"/>
          </a:xfrm>
          <a:prstGeom prst="rect">
            <a:avLst/>
          </a:prstGeom>
        </p:spPr>
        <p:txBody>
          <a:bodyPr lIns="91440" tIns="45720" rIns="91440" bIns="45720" anchor="t"/>
          <a:lstStyle>
            <a:lvl1pPr algn="l" defTabSz="914400" rtl="0" eaLnBrk="1" latinLnBrk="0" hangingPunct="1">
              <a:lnSpc>
                <a:spcPct val="90000"/>
              </a:lnSpc>
              <a:spcBef>
                <a:spcPct val="0"/>
              </a:spcBef>
              <a:buNone/>
              <a:defRPr sz="4000" b="1"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5400" b="1" i="0" u="none" strike="noStrike" kern="1200" cap="none" spc="0" normalizeH="0" baseline="0" noProof="0">
                <a:ln>
                  <a:noFill/>
                </a:ln>
                <a:solidFill>
                  <a:srgbClr val="000000"/>
                </a:solidFill>
                <a:effectLst/>
                <a:uLnTx/>
                <a:uFillTx/>
                <a:latin typeface="Calibri"/>
                <a:ea typeface="Calibri"/>
                <a:cs typeface="Calibri"/>
              </a:rPr>
              <a:t>“</a:t>
            </a:r>
            <a:r>
              <a:rPr kumimoji="0" lang="en-US" sz="5400" b="1" i="0" u="none" strike="noStrike" kern="1200" cap="none" spc="0" normalizeH="0" baseline="0" noProof="0" err="1">
                <a:ln>
                  <a:noFill/>
                </a:ln>
                <a:solidFill>
                  <a:srgbClr val="000000"/>
                </a:solidFill>
                <a:effectLst/>
                <a:uLnTx/>
                <a:uFillTx/>
                <a:latin typeface="Calibri"/>
                <a:ea typeface="Calibri"/>
                <a:cs typeface="Calibri"/>
              </a:rPr>
              <a:t>AeroplaneWars</a:t>
            </a:r>
            <a:r>
              <a:rPr kumimoji="0" lang="en-US" sz="5400" b="1" i="0" u="none" strike="noStrike" kern="1200" cap="none" spc="0" normalizeH="0" baseline="0" noProof="0">
                <a:ln>
                  <a:noFill/>
                </a:ln>
                <a:solidFill>
                  <a:srgbClr val="000000"/>
                </a:solidFill>
                <a:effectLst/>
                <a:uLnTx/>
                <a:uFillTx/>
                <a:latin typeface="Calibri"/>
                <a:ea typeface="Calibri"/>
                <a:cs typeface="Calibri"/>
              </a:rPr>
              <a:t>‘’</a:t>
            </a:r>
            <a:endParaRPr kumimoji="0" lang="en-US" sz="5400" b="0" i="0" u="none" strike="noStrike" kern="1200" cap="none" spc="0" normalizeH="0" baseline="0" noProof="0">
              <a:ln>
                <a:noFill/>
              </a:ln>
              <a:solidFill>
                <a:srgbClr val="000000"/>
              </a:solidFill>
              <a:effectLst/>
              <a:uLnTx/>
              <a:uFillTx/>
              <a:latin typeface="Calibri"/>
              <a:ea typeface="Calibri"/>
              <a:cs typeface="Calibri"/>
            </a:endParaRPr>
          </a:p>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5400" b="1" i="0" u="none" strike="noStrike" kern="1200" cap="none" spc="0" normalizeH="0" baseline="0" noProof="0">
                <a:ln>
                  <a:noFill/>
                </a:ln>
                <a:solidFill>
                  <a:srgbClr val="000000"/>
                </a:solidFill>
                <a:effectLst/>
                <a:uLnTx/>
                <a:uFillTx/>
                <a:latin typeface="Calibri"/>
                <a:ea typeface="Calibri"/>
                <a:cs typeface="Calibri"/>
              </a:rPr>
              <a:t>Featuring: Aircraft Battle Game</a:t>
            </a:r>
            <a:endParaRPr kumimoji="0" lang="en-US" sz="5400" b="0" i="0" u="none" strike="noStrike" kern="1200" cap="none" spc="0" normalizeH="0" baseline="0" noProof="0">
              <a:ln>
                <a:noFill/>
              </a:ln>
              <a:solidFill>
                <a:srgbClr val="000000"/>
              </a:solidFill>
              <a:effectLst/>
              <a:uLnTx/>
              <a:uFillTx/>
              <a:latin typeface="Calibri"/>
              <a:ea typeface="Calibri"/>
              <a:cs typeface="Calibri"/>
            </a:endParaRPr>
          </a:p>
        </p:txBody>
      </p:sp>
    </p:spTree>
    <p:extLst>
      <p:ext uri="{BB962C8B-B14F-4D97-AF65-F5344CB8AC3E}">
        <p14:creationId xmlns:p14="http://schemas.microsoft.com/office/powerpoint/2010/main" val="39020579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B14B8-7E0D-DFBC-6835-E72748E32E6A}"/>
              </a:ext>
            </a:extLst>
          </p:cNvPr>
          <p:cNvSpPr>
            <a:spLocks noGrp="1"/>
          </p:cNvSpPr>
          <p:nvPr>
            <p:ph type="title"/>
          </p:nvPr>
        </p:nvSpPr>
        <p:spPr/>
        <p:txBody>
          <a:bodyPr/>
          <a:lstStyle/>
          <a:p>
            <a:r>
              <a:rPr lang="en-US">
                <a:ea typeface="+mj-lt"/>
                <a:cs typeface="+mj-lt"/>
              </a:rPr>
              <a:t>Result of display</a:t>
            </a:r>
            <a:endParaRPr lang="en-US"/>
          </a:p>
        </p:txBody>
      </p:sp>
      <p:pic>
        <p:nvPicPr>
          <p:cNvPr id="4" name="Content Placeholder 3" descr="A close up of a circuit board&#10;&#10;Description automatically generated">
            <a:extLst>
              <a:ext uri="{FF2B5EF4-FFF2-40B4-BE49-F238E27FC236}">
                <a16:creationId xmlns:a16="http://schemas.microsoft.com/office/drawing/2014/main" id="{CACD88DA-DBFD-B07F-B86D-93F7AA3B1D4A}"/>
              </a:ext>
            </a:extLst>
          </p:cNvPr>
          <p:cNvPicPr>
            <a:picLocks noGrp="1" noChangeAspect="1"/>
          </p:cNvPicPr>
          <p:nvPr>
            <p:ph idx="1"/>
          </p:nvPr>
        </p:nvPicPr>
        <p:blipFill>
          <a:blip r:embed="rId2"/>
          <a:stretch>
            <a:fillRect/>
          </a:stretch>
        </p:blipFill>
        <p:spPr>
          <a:xfrm rot="-5400000">
            <a:off x="3952313" y="517807"/>
            <a:ext cx="4284810" cy="7680871"/>
          </a:xfrm>
        </p:spPr>
      </p:pic>
    </p:spTree>
    <p:extLst>
      <p:ext uri="{BB962C8B-B14F-4D97-AF65-F5344CB8AC3E}">
        <p14:creationId xmlns:p14="http://schemas.microsoft.com/office/powerpoint/2010/main" val="24109599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94E4D846-3AFC-4F86-8C35-24B0542A26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F981527-1C7E-4847-B180-945BFB1A8D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435399" y="0"/>
            <a:ext cx="9756601" cy="6858000"/>
          </a:xfrm>
          <a:prstGeom prst="rect">
            <a:avLst/>
          </a:prstGeom>
          <a:gradFill>
            <a:gsLst>
              <a:gs pos="53000">
                <a:schemeClr val="bg1"/>
              </a:gs>
              <a:gs pos="35000">
                <a:schemeClr val="bg1">
                  <a:alpha val="76000"/>
                </a:schemeClr>
              </a:gs>
              <a:gs pos="19000">
                <a:schemeClr val="bg1">
                  <a:alpha val="40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36C22AD-2C48-146E-3803-9DD2AF2C5007}"/>
              </a:ext>
            </a:extLst>
          </p:cNvPr>
          <p:cNvSpPr>
            <a:spLocks noGrp="1"/>
          </p:cNvSpPr>
          <p:nvPr>
            <p:ph type="title"/>
          </p:nvPr>
        </p:nvSpPr>
        <p:spPr>
          <a:xfrm>
            <a:off x="8370470" y="1161288"/>
            <a:ext cx="3438144" cy="1124712"/>
          </a:xfrm>
        </p:spPr>
        <p:txBody>
          <a:bodyPr anchor="b">
            <a:normAutofit/>
          </a:bodyPr>
          <a:lstStyle/>
          <a:p>
            <a:r>
              <a:rPr lang="en-US" sz="2800"/>
              <a:t>Switch and Segment Device</a:t>
            </a:r>
          </a:p>
        </p:txBody>
      </p:sp>
      <p:sp>
        <p:nvSpPr>
          <p:cNvPr id="19" name="Rectangle 18">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687333" y="605790"/>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53018" y="2443480"/>
            <a:ext cx="3218688" cy="9144"/>
          </a:xfrm>
          <a:prstGeom prst="rect">
            <a:avLst/>
          </a:prstGeom>
          <a:solidFill>
            <a:schemeClr val="tx2">
              <a:lumMod val="25000"/>
              <a:lumOff val="75000"/>
            </a:schemeClr>
          </a:solidFill>
          <a:ln w="3175">
            <a:solidFill>
              <a:schemeClr val="tx2">
                <a:lumMod val="25000"/>
                <a:lumOff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6DDF97DA-D553-2115-31D1-2D94F601224F}"/>
              </a:ext>
            </a:extLst>
          </p:cNvPr>
          <p:cNvSpPr>
            <a:spLocks noGrp="1"/>
          </p:cNvSpPr>
          <p:nvPr>
            <p:ph idx="1"/>
          </p:nvPr>
        </p:nvSpPr>
        <p:spPr>
          <a:xfrm>
            <a:off x="8370470" y="2718054"/>
            <a:ext cx="3438906" cy="3207258"/>
          </a:xfrm>
        </p:spPr>
        <p:txBody>
          <a:bodyPr vert="horz" lIns="91440" tIns="45720" rIns="91440" bIns="45720" rtlCol="0" anchor="t">
            <a:normAutofit/>
          </a:bodyPr>
          <a:lstStyle/>
          <a:p>
            <a:r>
              <a:rPr lang="en-US" sz="1700" b="1">
                <a:latin typeface="Arial"/>
                <a:ea typeface="等线"/>
                <a:cs typeface="+mn-lt"/>
              </a:rPr>
              <a:t>Switch module</a:t>
            </a:r>
            <a:endParaRPr lang="en-US" sz="1700">
              <a:latin typeface="Arial"/>
              <a:ea typeface="等线"/>
              <a:cs typeface="Arial"/>
            </a:endParaRPr>
          </a:p>
          <a:p>
            <a:r>
              <a:rPr lang="en-US" sz="1700" b="1">
                <a:latin typeface="Arial"/>
                <a:ea typeface="等线"/>
                <a:cs typeface="+mn-lt"/>
              </a:rPr>
              <a:t>Segment device</a:t>
            </a:r>
          </a:p>
          <a:p>
            <a:pPr marL="0" indent="0">
              <a:buNone/>
            </a:pPr>
            <a:endParaRPr lang="en-US" sz="1700" b="1">
              <a:latin typeface="Arial"/>
              <a:ea typeface="等线"/>
              <a:cs typeface="Arial"/>
            </a:endParaRPr>
          </a:p>
          <a:p>
            <a:pPr marL="0" indent="0">
              <a:buNone/>
            </a:pPr>
            <a:endParaRPr lang="en-US" sz="1700" b="1">
              <a:latin typeface="Arial"/>
              <a:ea typeface="等线"/>
              <a:cs typeface="Arial"/>
            </a:endParaRPr>
          </a:p>
        </p:txBody>
      </p:sp>
      <p:pic>
        <p:nvPicPr>
          <p:cNvPr id="5" name="Picture 4" descr="DE1-SoC Development and Education Board - ESDA Lab">
            <a:extLst>
              <a:ext uri="{FF2B5EF4-FFF2-40B4-BE49-F238E27FC236}">
                <a16:creationId xmlns:a16="http://schemas.microsoft.com/office/drawing/2014/main" id="{8E76707D-3E3E-6ABC-2848-82128192782F}"/>
              </a:ext>
            </a:extLst>
          </p:cNvPr>
          <p:cNvPicPr>
            <a:picLocks noChangeAspect="1"/>
          </p:cNvPicPr>
          <p:nvPr/>
        </p:nvPicPr>
        <p:blipFill>
          <a:blip r:embed="rId3"/>
          <a:stretch>
            <a:fillRect/>
          </a:stretch>
        </p:blipFill>
        <p:spPr>
          <a:xfrm>
            <a:off x="1454150" y="949755"/>
            <a:ext cx="4117521" cy="3538449"/>
          </a:xfrm>
          <a:prstGeom prst="rect">
            <a:avLst/>
          </a:prstGeom>
        </p:spPr>
      </p:pic>
    </p:spTree>
    <p:extLst>
      <p:ext uri="{BB962C8B-B14F-4D97-AF65-F5344CB8AC3E}">
        <p14:creationId xmlns:p14="http://schemas.microsoft.com/office/powerpoint/2010/main" val="20899464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0D39A7-B5E0-4305-4A24-B780A0DA25E7}"/>
              </a:ext>
            </a:extLst>
          </p:cNvPr>
          <p:cNvSpPr>
            <a:spLocks noGrp="1"/>
          </p:cNvSpPr>
          <p:nvPr>
            <p:ph type="title"/>
          </p:nvPr>
        </p:nvSpPr>
        <p:spPr/>
        <p:txBody>
          <a:bodyPr/>
          <a:lstStyle/>
          <a:p>
            <a:r>
              <a:rPr lang="en-US">
                <a:ea typeface="+mj-lt"/>
                <a:cs typeface="+mj-lt"/>
              </a:rPr>
              <a:t>Switch Module</a:t>
            </a:r>
          </a:p>
        </p:txBody>
      </p:sp>
      <p:sp>
        <p:nvSpPr>
          <p:cNvPr id="5" name="Content Placeholder 2">
            <a:extLst>
              <a:ext uri="{FF2B5EF4-FFF2-40B4-BE49-F238E27FC236}">
                <a16:creationId xmlns:a16="http://schemas.microsoft.com/office/drawing/2014/main" id="{7AA29AAB-BAC7-4ACC-E7FF-79D10D3109AB}"/>
              </a:ext>
            </a:extLst>
          </p:cNvPr>
          <p:cNvSpPr txBox="1">
            <a:spLocks/>
          </p:cNvSpPr>
          <p:nvPr/>
        </p:nvSpPr>
        <p:spPr>
          <a:xfrm>
            <a:off x="533183" y="2086138"/>
            <a:ext cx="5025341" cy="4222496"/>
          </a:xfrm>
          <a:prstGeom prst="rect">
            <a:avLst/>
          </a:prstGeom>
        </p:spPr>
        <p:txBody>
          <a:bodyPr vert="horz" lIns="91440" tIns="45720" rIns="91440" bIns="45720" rtlCol="0" anchor="t">
            <a:normAutofit/>
          </a:bodyPr>
          <a:lstStyle>
            <a:lvl1pPr marL="228600" indent="-228600" algn="l" defTabSz="914400" rtl="0" eaLnBrk="1" latinLnBrk="0" hangingPunct="1">
              <a:lnSpc>
                <a:spcPct val="11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b="1">
                <a:latin typeface="Arial"/>
                <a:ea typeface="+mn-lt"/>
                <a:cs typeface="Arial"/>
              </a:rPr>
              <a:t>Function</a:t>
            </a:r>
          </a:p>
          <a:p>
            <a:pPr lvl="1"/>
            <a:r>
              <a:rPr lang="en-US" sz="1800">
                <a:solidFill>
                  <a:srgbClr val="0D0D0D"/>
                </a:solidFill>
                <a:ea typeface="+mn-lt"/>
                <a:cs typeface="+mn-lt"/>
              </a:rPr>
              <a:t>The four keys (key0, key1, key2, key3) control the movement of the of the aircraft</a:t>
            </a:r>
            <a:endParaRPr lang="en-US" sz="1800">
              <a:solidFill>
                <a:srgbClr val="0D0D0D"/>
              </a:solidFill>
              <a:latin typeface="Neue Haas Grotesk Text Pro"/>
              <a:cs typeface="Arial"/>
            </a:endParaRPr>
          </a:p>
          <a:p>
            <a:pPr lvl="1"/>
            <a:endParaRPr lang="en-US" sz="1800">
              <a:solidFill>
                <a:srgbClr val="0D0D0D"/>
              </a:solidFill>
              <a:latin typeface="Neue Haas Grotesk Text Pro"/>
              <a:ea typeface="+mn-lt"/>
              <a:cs typeface="+mn-lt"/>
            </a:endParaRPr>
          </a:p>
          <a:p>
            <a:r>
              <a:rPr lang="en-US" sz="1800" b="1">
                <a:latin typeface="Arial"/>
                <a:ea typeface="+mn-lt"/>
                <a:cs typeface="+mn-lt"/>
              </a:rPr>
              <a:t>Input </a:t>
            </a:r>
            <a:r>
              <a:rPr lang="en-US" sz="1800" b="1">
                <a:latin typeface="Arial"/>
                <a:ea typeface="+mn-lt"/>
                <a:cs typeface="Arial"/>
              </a:rPr>
              <a:t>and Output </a:t>
            </a:r>
            <a:r>
              <a:rPr lang="en-US" sz="1800" b="1">
                <a:latin typeface="Arial"/>
                <a:ea typeface="+mn-lt"/>
                <a:cs typeface="+mn-lt"/>
              </a:rPr>
              <a:t>Signal </a:t>
            </a:r>
            <a:endParaRPr lang="en-US" sz="1800">
              <a:latin typeface="Arial"/>
              <a:cs typeface="Arial"/>
            </a:endParaRPr>
          </a:p>
          <a:p>
            <a:pPr lvl="1"/>
            <a:r>
              <a:rPr lang="en-US" sz="1800">
                <a:solidFill>
                  <a:srgbClr val="000000"/>
                </a:solidFill>
                <a:latin typeface="Neue Haas Grotesk Text Pro"/>
                <a:ea typeface="+mn-lt"/>
                <a:cs typeface="Arial"/>
              </a:rPr>
              <a:t>Inputs</a:t>
            </a:r>
            <a:r>
              <a:rPr lang="en-US" sz="1800">
                <a:solidFill>
                  <a:srgbClr val="000000"/>
                </a:solidFill>
                <a:ea typeface="+mn-lt"/>
                <a:cs typeface="+mn-lt"/>
              </a:rPr>
              <a:t> (</a:t>
            </a:r>
            <a:r>
              <a:rPr lang="en-US" sz="1800" err="1">
                <a:solidFill>
                  <a:srgbClr val="000000"/>
                </a:solidFill>
                <a:ea typeface="+mn-lt"/>
                <a:cs typeface="+mn-lt"/>
              </a:rPr>
              <a:t>clk</a:t>
            </a:r>
            <a:r>
              <a:rPr lang="en-US" sz="1800">
                <a:solidFill>
                  <a:srgbClr val="000000"/>
                </a:solidFill>
                <a:ea typeface="+mn-lt"/>
                <a:cs typeface="+mn-lt"/>
              </a:rPr>
              <a:t>, </a:t>
            </a:r>
            <a:r>
              <a:rPr lang="en-US" sz="1800" err="1">
                <a:solidFill>
                  <a:srgbClr val="000000"/>
                </a:solidFill>
                <a:ea typeface="+mn-lt"/>
                <a:cs typeface="+mn-lt"/>
              </a:rPr>
              <a:t>rst</a:t>
            </a:r>
            <a:r>
              <a:rPr lang="en-US" sz="1800">
                <a:solidFill>
                  <a:srgbClr val="000000"/>
                </a:solidFill>
                <a:ea typeface="+mn-lt"/>
                <a:cs typeface="+mn-lt"/>
              </a:rPr>
              <a:t>, </a:t>
            </a:r>
            <a:r>
              <a:rPr lang="en-US" sz="1800" err="1">
                <a:solidFill>
                  <a:srgbClr val="000000"/>
                </a:solidFill>
                <a:ea typeface="+mn-lt"/>
                <a:cs typeface="+mn-lt"/>
              </a:rPr>
              <a:t>key_in</a:t>
            </a:r>
            <a:r>
              <a:rPr lang="en-US" sz="1800">
                <a:solidFill>
                  <a:srgbClr val="000000"/>
                </a:solidFill>
                <a:ea typeface="+mn-lt"/>
                <a:cs typeface="+mn-lt"/>
              </a:rPr>
              <a:t>) </a:t>
            </a:r>
            <a:endParaRPr lang="en-US" sz="1800">
              <a:solidFill>
                <a:srgbClr val="0D0D0D"/>
              </a:solidFill>
              <a:latin typeface="Arial"/>
              <a:ea typeface="+mn-lt"/>
              <a:cs typeface="Arial"/>
            </a:endParaRPr>
          </a:p>
          <a:p>
            <a:pPr lvl="1"/>
            <a:r>
              <a:rPr lang="en-US" sz="1800">
                <a:solidFill>
                  <a:srgbClr val="000000"/>
                </a:solidFill>
                <a:ea typeface="+mn-lt"/>
                <a:cs typeface="+mn-lt"/>
              </a:rPr>
              <a:t>Outputs (</a:t>
            </a:r>
            <a:r>
              <a:rPr lang="en-US" sz="1800" err="1">
                <a:solidFill>
                  <a:srgbClr val="000000"/>
                </a:solidFill>
                <a:ea typeface="+mn-lt"/>
                <a:cs typeface="+mn-lt"/>
              </a:rPr>
              <a:t>key_state</a:t>
            </a:r>
            <a:r>
              <a:rPr lang="en-US" sz="1800">
                <a:solidFill>
                  <a:srgbClr val="000000"/>
                </a:solidFill>
                <a:ea typeface="+mn-lt"/>
                <a:cs typeface="+mn-lt"/>
              </a:rPr>
              <a:t>, ready) </a:t>
            </a:r>
            <a:endParaRPr lang="en-US" sz="1800">
              <a:solidFill>
                <a:srgbClr val="0D0D0D"/>
              </a:solidFill>
              <a:latin typeface="Arial"/>
              <a:ea typeface="+mn-lt"/>
              <a:cs typeface="Arial"/>
            </a:endParaRPr>
          </a:p>
          <a:p>
            <a:pPr lvl="1"/>
            <a:r>
              <a:rPr lang="en-US" sz="1800">
                <a:solidFill>
                  <a:srgbClr val="000000"/>
                </a:solidFill>
                <a:latin typeface="Neue Haas Grotesk Text Pro"/>
                <a:cs typeface="Times New Roman"/>
              </a:rPr>
              <a:t>The clock runs for 5000 cycles.</a:t>
            </a:r>
            <a:endParaRPr lang="en-US" sz="1800">
              <a:solidFill>
                <a:srgbClr val="000000"/>
              </a:solidFill>
              <a:latin typeface="Neue Haas Grotesk Text Pro"/>
              <a:cs typeface="Arial"/>
            </a:endParaRPr>
          </a:p>
          <a:p>
            <a:pPr lvl="1"/>
            <a:endParaRPr lang="en-US" sz="1800">
              <a:solidFill>
                <a:srgbClr val="000000"/>
              </a:solidFill>
              <a:latin typeface="Neue Haas Grotesk Text Pro"/>
              <a:cs typeface="Arial"/>
            </a:endParaRPr>
          </a:p>
          <a:p>
            <a:endParaRPr lang="en-US" sz="1800">
              <a:latin typeface="Arial"/>
              <a:cs typeface="Arial"/>
            </a:endParaRPr>
          </a:p>
          <a:p>
            <a:endParaRPr lang="en-US" sz="3600">
              <a:latin typeface="Arial"/>
              <a:cs typeface="Arial"/>
            </a:endParaRPr>
          </a:p>
        </p:txBody>
      </p:sp>
      <p:pic>
        <p:nvPicPr>
          <p:cNvPr id="4" name="Picture 3" descr="A screenshot of a computer program&#10;&#10;Description automatically generated">
            <a:extLst>
              <a:ext uri="{FF2B5EF4-FFF2-40B4-BE49-F238E27FC236}">
                <a16:creationId xmlns:a16="http://schemas.microsoft.com/office/drawing/2014/main" id="{70465BE3-BD24-23AD-7DBE-1684542D7AC0}"/>
              </a:ext>
            </a:extLst>
          </p:cNvPr>
          <p:cNvPicPr>
            <a:picLocks noChangeAspect="1"/>
          </p:cNvPicPr>
          <p:nvPr/>
        </p:nvPicPr>
        <p:blipFill>
          <a:blip r:embed="rId3"/>
          <a:stretch>
            <a:fillRect/>
          </a:stretch>
        </p:blipFill>
        <p:spPr>
          <a:xfrm>
            <a:off x="5560377" y="2849880"/>
            <a:ext cx="6029325" cy="2133600"/>
          </a:xfrm>
          <a:prstGeom prst="rect">
            <a:avLst/>
          </a:prstGeom>
        </p:spPr>
      </p:pic>
    </p:spTree>
    <p:extLst>
      <p:ext uri="{BB962C8B-B14F-4D97-AF65-F5344CB8AC3E}">
        <p14:creationId xmlns:p14="http://schemas.microsoft.com/office/powerpoint/2010/main" val="32477809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0D39A7-B5E0-4305-4A24-B780A0DA25E7}"/>
              </a:ext>
            </a:extLst>
          </p:cNvPr>
          <p:cNvSpPr>
            <a:spLocks noGrp="1"/>
          </p:cNvSpPr>
          <p:nvPr>
            <p:ph type="title"/>
          </p:nvPr>
        </p:nvSpPr>
        <p:spPr/>
        <p:txBody>
          <a:bodyPr/>
          <a:lstStyle/>
          <a:p>
            <a:r>
              <a:rPr lang="en-US">
                <a:ea typeface="+mj-lt"/>
                <a:cs typeface="+mj-lt"/>
              </a:rPr>
              <a:t>Switch Module</a:t>
            </a:r>
          </a:p>
        </p:txBody>
      </p:sp>
      <p:sp>
        <p:nvSpPr>
          <p:cNvPr id="5" name="Content Placeholder 2">
            <a:extLst>
              <a:ext uri="{FF2B5EF4-FFF2-40B4-BE49-F238E27FC236}">
                <a16:creationId xmlns:a16="http://schemas.microsoft.com/office/drawing/2014/main" id="{7AA29AAB-BAC7-4ACC-E7FF-79D10D3109AB}"/>
              </a:ext>
            </a:extLst>
          </p:cNvPr>
          <p:cNvSpPr txBox="1">
            <a:spLocks/>
          </p:cNvSpPr>
          <p:nvPr/>
        </p:nvSpPr>
        <p:spPr>
          <a:xfrm>
            <a:off x="533183" y="2086138"/>
            <a:ext cx="11435393" cy="4222496"/>
          </a:xfrm>
          <a:prstGeom prst="rect">
            <a:avLst/>
          </a:prstGeom>
        </p:spPr>
        <p:txBody>
          <a:bodyPr vert="horz" lIns="91440" tIns="45720" rIns="91440" bIns="45720" rtlCol="0" anchor="t">
            <a:normAutofit/>
          </a:bodyPr>
          <a:lstStyle>
            <a:lvl1pPr marL="228600" indent="-228600" algn="l" defTabSz="914400" rtl="0" eaLnBrk="1" latinLnBrk="0" hangingPunct="1">
              <a:lnSpc>
                <a:spcPct val="11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b="1">
                <a:latin typeface="Arial"/>
                <a:ea typeface="+mn-lt"/>
                <a:cs typeface="Arial"/>
              </a:rPr>
              <a:t>Debounce logic</a:t>
            </a:r>
            <a:endParaRPr lang="en-US" sz="1800">
              <a:latin typeface="Arial"/>
              <a:ea typeface="+mn-lt"/>
              <a:cs typeface="Arial"/>
            </a:endParaRPr>
          </a:p>
          <a:p>
            <a:pPr lvl="1"/>
            <a:r>
              <a:rPr lang="en-US" sz="1800" b="1">
                <a:solidFill>
                  <a:srgbClr val="0D0D0D"/>
                </a:solidFill>
                <a:latin typeface="Arial"/>
                <a:ea typeface="+mn-lt"/>
                <a:cs typeface="Arial"/>
              </a:rPr>
              <a:t>Check</a:t>
            </a:r>
            <a:r>
              <a:rPr lang="en-US" sz="1800">
                <a:solidFill>
                  <a:srgbClr val="0D0D0D"/>
                </a:solidFill>
                <a:latin typeface="Arial"/>
                <a:ea typeface="+mn-lt"/>
                <a:cs typeface="Arial"/>
              </a:rPr>
              <a:t> ：If the key state remains unchanged during the de-bounce time, the key state is considered to be stable, and the corresponding key state and data ready signal are output.</a:t>
            </a:r>
            <a:endParaRPr lang="en-US"/>
          </a:p>
          <a:p>
            <a:endParaRPr lang="en-US" sz="1800" b="1">
              <a:solidFill>
                <a:srgbClr val="000000"/>
              </a:solidFill>
              <a:latin typeface="Arial"/>
              <a:ea typeface="+mn-lt"/>
              <a:cs typeface="+mn-lt"/>
            </a:endParaRPr>
          </a:p>
          <a:p>
            <a:endParaRPr lang="en-US" sz="1800">
              <a:solidFill>
                <a:srgbClr val="000000"/>
              </a:solidFill>
              <a:latin typeface="Arial"/>
              <a:cs typeface="Arial"/>
            </a:endParaRPr>
          </a:p>
          <a:p>
            <a:endParaRPr lang="en-US" sz="3600">
              <a:latin typeface="Arial"/>
              <a:cs typeface="Arial"/>
            </a:endParaRPr>
          </a:p>
        </p:txBody>
      </p:sp>
      <p:pic>
        <p:nvPicPr>
          <p:cNvPr id="4" name="Picture 3" descr="A computer code with green and white text&#10;&#10;Description automatically generated">
            <a:extLst>
              <a:ext uri="{FF2B5EF4-FFF2-40B4-BE49-F238E27FC236}">
                <a16:creationId xmlns:a16="http://schemas.microsoft.com/office/drawing/2014/main" id="{4CB95E20-8C14-294F-CBC7-A890E2E826CC}"/>
              </a:ext>
            </a:extLst>
          </p:cNvPr>
          <p:cNvPicPr>
            <a:picLocks noChangeAspect="1"/>
          </p:cNvPicPr>
          <p:nvPr/>
        </p:nvPicPr>
        <p:blipFill>
          <a:blip r:embed="rId3"/>
          <a:stretch>
            <a:fillRect/>
          </a:stretch>
        </p:blipFill>
        <p:spPr>
          <a:xfrm>
            <a:off x="3433082" y="3150053"/>
            <a:ext cx="6686550" cy="3333750"/>
          </a:xfrm>
          <a:prstGeom prst="rect">
            <a:avLst/>
          </a:prstGeom>
        </p:spPr>
      </p:pic>
    </p:spTree>
    <p:extLst>
      <p:ext uri="{BB962C8B-B14F-4D97-AF65-F5344CB8AC3E}">
        <p14:creationId xmlns:p14="http://schemas.microsoft.com/office/powerpoint/2010/main" val="40092211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0D39A7-B5E0-4305-4A24-B780A0DA25E7}"/>
              </a:ext>
            </a:extLst>
          </p:cNvPr>
          <p:cNvSpPr>
            <a:spLocks noGrp="1"/>
          </p:cNvSpPr>
          <p:nvPr>
            <p:ph type="title"/>
          </p:nvPr>
        </p:nvSpPr>
        <p:spPr/>
        <p:txBody>
          <a:bodyPr/>
          <a:lstStyle/>
          <a:p>
            <a:r>
              <a:rPr lang="en-US">
                <a:ea typeface="+mj-lt"/>
                <a:cs typeface="+mj-lt"/>
              </a:rPr>
              <a:t>Test bench</a:t>
            </a:r>
          </a:p>
        </p:txBody>
      </p:sp>
      <p:sp>
        <p:nvSpPr>
          <p:cNvPr id="5" name="Content Placeholder 2">
            <a:extLst>
              <a:ext uri="{FF2B5EF4-FFF2-40B4-BE49-F238E27FC236}">
                <a16:creationId xmlns:a16="http://schemas.microsoft.com/office/drawing/2014/main" id="{7AA29AAB-BAC7-4ACC-E7FF-79D10D3109AB}"/>
              </a:ext>
            </a:extLst>
          </p:cNvPr>
          <p:cNvSpPr txBox="1">
            <a:spLocks/>
          </p:cNvSpPr>
          <p:nvPr/>
        </p:nvSpPr>
        <p:spPr>
          <a:xfrm>
            <a:off x="1019967" y="2173487"/>
            <a:ext cx="3847855" cy="3694176"/>
          </a:xfrm>
          <a:prstGeom prst="rect">
            <a:avLst/>
          </a:prstGeom>
        </p:spPr>
        <p:txBody>
          <a:bodyPr vert="horz" lIns="91440" tIns="45720" rIns="91440" bIns="45720" rtlCol="0" anchor="t">
            <a:normAutofit fontScale="92500" lnSpcReduction="10000"/>
          </a:bodyPr>
          <a:lstStyle>
            <a:lvl1pPr marL="228600" indent="-228600" algn="l" defTabSz="914400" rtl="0" eaLnBrk="1" latinLnBrk="0" hangingPunct="1">
              <a:lnSpc>
                <a:spcPct val="11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a:ea typeface="+mn-lt"/>
                <a:cs typeface="+mn-lt"/>
              </a:rPr>
              <a:t>the clock signal is a standard square wave with a period of 10 ns. </a:t>
            </a:r>
            <a:endParaRPr lang="en-US" sz="1800" b="1">
              <a:latin typeface="Arial"/>
              <a:ea typeface="+mn-lt"/>
              <a:cs typeface="Arial"/>
            </a:endParaRPr>
          </a:p>
          <a:p>
            <a:r>
              <a:rPr lang="en-US" sz="1800">
                <a:ea typeface="+mn-lt"/>
                <a:cs typeface="+mn-lt"/>
              </a:rPr>
              <a:t>At the beginning, the reset signal is set high (1) for 20 nanoseconds to ensure that the system starts from a known state. </a:t>
            </a:r>
            <a:endParaRPr lang="en-US" sz="1800" b="1">
              <a:latin typeface="Arial"/>
              <a:ea typeface="+mn-lt"/>
              <a:cs typeface="Arial"/>
            </a:endParaRPr>
          </a:p>
          <a:p>
            <a:r>
              <a:rPr lang="en-US" sz="1800">
                <a:ea typeface="+mn-lt"/>
                <a:cs typeface="+mn-lt"/>
              </a:rPr>
              <a:t>It is then set low (0) to allow the system to operate normally. The key input is pressed and released sequentially starting from key0 to key3.</a:t>
            </a:r>
            <a:endParaRPr lang="en-US" sz="1800" b="1">
              <a:solidFill>
                <a:srgbClr val="000000"/>
              </a:solidFill>
              <a:latin typeface="Arial"/>
              <a:cs typeface="Arial"/>
            </a:endParaRPr>
          </a:p>
          <a:p>
            <a:endParaRPr lang="en-US" sz="3600">
              <a:latin typeface="Arial"/>
              <a:cs typeface="Arial"/>
            </a:endParaRPr>
          </a:p>
        </p:txBody>
      </p:sp>
      <p:pic>
        <p:nvPicPr>
          <p:cNvPr id="4" name="Picture 3" descr="A computer screen shot of a black and green screen&#10;&#10;Description automatically generated">
            <a:extLst>
              <a:ext uri="{FF2B5EF4-FFF2-40B4-BE49-F238E27FC236}">
                <a16:creationId xmlns:a16="http://schemas.microsoft.com/office/drawing/2014/main" id="{51E39821-5082-D944-E922-40231A2E4040}"/>
              </a:ext>
            </a:extLst>
          </p:cNvPr>
          <p:cNvPicPr>
            <a:picLocks noChangeAspect="1"/>
          </p:cNvPicPr>
          <p:nvPr/>
        </p:nvPicPr>
        <p:blipFill>
          <a:blip r:embed="rId3"/>
          <a:stretch>
            <a:fillRect/>
          </a:stretch>
        </p:blipFill>
        <p:spPr>
          <a:xfrm>
            <a:off x="4874568" y="1937948"/>
            <a:ext cx="6974252" cy="3924849"/>
          </a:xfrm>
          <a:prstGeom prst="rect">
            <a:avLst/>
          </a:prstGeom>
        </p:spPr>
      </p:pic>
    </p:spTree>
    <p:extLst>
      <p:ext uri="{BB962C8B-B14F-4D97-AF65-F5344CB8AC3E}">
        <p14:creationId xmlns:p14="http://schemas.microsoft.com/office/powerpoint/2010/main" val="26421579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0D39A7-B5E0-4305-4A24-B780A0DA25E7}"/>
              </a:ext>
            </a:extLst>
          </p:cNvPr>
          <p:cNvSpPr>
            <a:spLocks noGrp="1"/>
          </p:cNvSpPr>
          <p:nvPr>
            <p:ph type="title"/>
          </p:nvPr>
        </p:nvSpPr>
        <p:spPr/>
        <p:txBody>
          <a:bodyPr/>
          <a:lstStyle/>
          <a:p>
            <a:r>
              <a:rPr lang="en-US">
                <a:ea typeface="+mj-lt"/>
                <a:cs typeface="+mj-lt"/>
              </a:rPr>
              <a:t>Result</a:t>
            </a:r>
          </a:p>
        </p:txBody>
      </p:sp>
      <p:pic>
        <p:nvPicPr>
          <p:cNvPr id="4" name="Picture 3" descr="A close up of a circuit board&#10;&#10;Description automatically generated">
            <a:extLst>
              <a:ext uri="{FF2B5EF4-FFF2-40B4-BE49-F238E27FC236}">
                <a16:creationId xmlns:a16="http://schemas.microsoft.com/office/drawing/2014/main" id="{785FDCA8-B39C-70EA-8DEF-58D53D7E348E}"/>
              </a:ext>
            </a:extLst>
          </p:cNvPr>
          <p:cNvPicPr>
            <a:picLocks noChangeAspect="1"/>
          </p:cNvPicPr>
          <p:nvPr/>
        </p:nvPicPr>
        <p:blipFill>
          <a:blip r:embed="rId3"/>
          <a:stretch>
            <a:fillRect/>
          </a:stretch>
        </p:blipFill>
        <p:spPr>
          <a:xfrm>
            <a:off x="108858" y="3796259"/>
            <a:ext cx="7249886" cy="2890424"/>
          </a:xfrm>
          <a:prstGeom prst="rect">
            <a:avLst/>
          </a:prstGeom>
        </p:spPr>
      </p:pic>
      <p:pic>
        <p:nvPicPr>
          <p:cNvPr id="3" name="Picture 2" descr="A finger pressing a button on a circuit board&#10;&#10;Description automatically generated">
            <a:extLst>
              <a:ext uri="{FF2B5EF4-FFF2-40B4-BE49-F238E27FC236}">
                <a16:creationId xmlns:a16="http://schemas.microsoft.com/office/drawing/2014/main" id="{577D32E0-C09C-6CB1-219A-CA7AC7EB228C}"/>
              </a:ext>
            </a:extLst>
          </p:cNvPr>
          <p:cNvPicPr>
            <a:picLocks noChangeAspect="1"/>
          </p:cNvPicPr>
          <p:nvPr/>
        </p:nvPicPr>
        <p:blipFill>
          <a:blip r:embed="rId4"/>
          <a:stretch>
            <a:fillRect/>
          </a:stretch>
        </p:blipFill>
        <p:spPr>
          <a:xfrm>
            <a:off x="4169228" y="1995310"/>
            <a:ext cx="6204858" cy="2399297"/>
          </a:xfrm>
          <a:prstGeom prst="rect">
            <a:avLst/>
          </a:prstGeom>
        </p:spPr>
      </p:pic>
    </p:spTree>
    <p:extLst>
      <p:ext uri="{BB962C8B-B14F-4D97-AF65-F5344CB8AC3E}">
        <p14:creationId xmlns:p14="http://schemas.microsoft.com/office/powerpoint/2010/main" val="35640167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0D39A7-B5E0-4305-4A24-B780A0DA25E7}"/>
              </a:ext>
            </a:extLst>
          </p:cNvPr>
          <p:cNvSpPr>
            <a:spLocks noGrp="1"/>
          </p:cNvSpPr>
          <p:nvPr>
            <p:ph type="title"/>
          </p:nvPr>
        </p:nvSpPr>
        <p:spPr/>
        <p:txBody>
          <a:bodyPr/>
          <a:lstStyle/>
          <a:p>
            <a:r>
              <a:rPr lang="en-US">
                <a:ea typeface="+mj-lt"/>
                <a:cs typeface="+mj-lt"/>
              </a:rPr>
              <a:t>Segment Device</a:t>
            </a:r>
          </a:p>
        </p:txBody>
      </p:sp>
      <p:sp>
        <p:nvSpPr>
          <p:cNvPr id="4" name="Content Placeholder 2">
            <a:extLst>
              <a:ext uri="{FF2B5EF4-FFF2-40B4-BE49-F238E27FC236}">
                <a16:creationId xmlns:a16="http://schemas.microsoft.com/office/drawing/2014/main" id="{B80D0EFF-A75D-0B67-511E-FFAC0C797C02}"/>
              </a:ext>
            </a:extLst>
          </p:cNvPr>
          <p:cNvSpPr txBox="1">
            <a:spLocks/>
          </p:cNvSpPr>
          <p:nvPr/>
        </p:nvSpPr>
        <p:spPr>
          <a:xfrm>
            <a:off x="533183" y="2086138"/>
            <a:ext cx="5025341" cy="4222496"/>
          </a:xfrm>
          <a:prstGeom prst="rect">
            <a:avLst/>
          </a:prstGeom>
        </p:spPr>
        <p:txBody>
          <a:bodyPr vert="horz" lIns="91440" tIns="45720" rIns="91440" bIns="45720" rtlCol="0" anchor="t">
            <a:normAutofit/>
          </a:bodyPr>
          <a:lstStyle>
            <a:lvl1pPr marL="228600" indent="-228600" algn="l" defTabSz="914400" rtl="0" eaLnBrk="1" latinLnBrk="0" hangingPunct="1">
              <a:lnSpc>
                <a:spcPct val="11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b="1">
                <a:latin typeface="Arial"/>
                <a:ea typeface="+mn-lt"/>
                <a:cs typeface="Arial"/>
              </a:rPr>
              <a:t>Function</a:t>
            </a:r>
          </a:p>
          <a:p>
            <a:pPr lvl="1"/>
            <a:r>
              <a:rPr lang="en-US" sz="1800">
                <a:solidFill>
                  <a:srgbClr val="0D0D0D"/>
                </a:solidFill>
                <a:ea typeface="+mn-lt"/>
                <a:cs typeface="+mn-lt"/>
              </a:rPr>
              <a:t>use 6 seven-segment digital tubes on the development board to display the player's game scores</a:t>
            </a:r>
            <a:endParaRPr lang="en-US" sz="1800">
              <a:solidFill>
                <a:srgbClr val="0D0D0D"/>
              </a:solidFill>
              <a:latin typeface="Neue Haas Grotesk Text Pro"/>
              <a:cs typeface="Arial"/>
            </a:endParaRPr>
          </a:p>
          <a:p>
            <a:pPr lvl="1"/>
            <a:endParaRPr lang="en-US" sz="1800">
              <a:solidFill>
                <a:srgbClr val="0D0D0D"/>
              </a:solidFill>
              <a:latin typeface="Neue Haas Grotesk Text Pro"/>
              <a:ea typeface="+mn-lt"/>
              <a:cs typeface="+mn-lt"/>
            </a:endParaRPr>
          </a:p>
          <a:p>
            <a:r>
              <a:rPr lang="en-US" sz="1800" b="1">
                <a:latin typeface="Arial"/>
                <a:ea typeface="+mn-lt"/>
                <a:cs typeface="+mn-lt"/>
              </a:rPr>
              <a:t>Refer to </a:t>
            </a:r>
            <a:r>
              <a:rPr lang="en-GB" sz="1800" b="1">
                <a:latin typeface="Arial"/>
                <a:ea typeface="+mn-lt"/>
                <a:cs typeface="Arial"/>
              </a:rPr>
              <a:t>UNIT 1-2-7-segment</a:t>
            </a:r>
            <a:endParaRPr lang="en-US" sz="1800" b="1">
              <a:latin typeface="Arial"/>
              <a:ea typeface="+mn-lt"/>
              <a:cs typeface="Arial"/>
            </a:endParaRPr>
          </a:p>
          <a:p>
            <a:endParaRPr lang="en-US" sz="1800">
              <a:solidFill>
                <a:srgbClr val="000000"/>
              </a:solidFill>
              <a:latin typeface="Neue Haas Grotesk Text Pro"/>
              <a:cs typeface="Arial"/>
            </a:endParaRPr>
          </a:p>
          <a:p>
            <a:pPr lvl="1"/>
            <a:endParaRPr lang="en-US" sz="1800">
              <a:solidFill>
                <a:srgbClr val="000000"/>
              </a:solidFill>
              <a:latin typeface="Neue Haas Grotesk Text Pro"/>
              <a:cs typeface="Arial"/>
            </a:endParaRPr>
          </a:p>
          <a:p>
            <a:endParaRPr lang="en-US" sz="1800">
              <a:latin typeface="Arial"/>
              <a:cs typeface="Arial"/>
            </a:endParaRPr>
          </a:p>
          <a:p>
            <a:endParaRPr lang="en-US" sz="3600">
              <a:latin typeface="Arial"/>
              <a:cs typeface="Arial"/>
            </a:endParaRPr>
          </a:p>
        </p:txBody>
      </p:sp>
      <p:pic>
        <p:nvPicPr>
          <p:cNvPr id="3" name="Picture 2" descr="A screenshot of a computer program&#10;&#10;Description automatically generated">
            <a:extLst>
              <a:ext uri="{FF2B5EF4-FFF2-40B4-BE49-F238E27FC236}">
                <a16:creationId xmlns:a16="http://schemas.microsoft.com/office/drawing/2014/main" id="{54D0A5AE-0054-3F93-DA04-D11C925AC712}"/>
              </a:ext>
            </a:extLst>
          </p:cNvPr>
          <p:cNvPicPr>
            <a:picLocks noChangeAspect="1"/>
          </p:cNvPicPr>
          <p:nvPr/>
        </p:nvPicPr>
        <p:blipFill>
          <a:blip r:embed="rId3"/>
          <a:stretch>
            <a:fillRect/>
          </a:stretch>
        </p:blipFill>
        <p:spPr>
          <a:xfrm>
            <a:off x="5374821" y="1738313"/>
            <a:ext cx="6819900" cy="4448175"/>
          </a:xfrm>
          <a:prstGeom prst="rect">
            <a:avLst/>
          </a:prstGeom>
        </p:spPr>
      </p:pic>
    </p:spTree>
    <p:extLst>
      <p:ext uri="{BB962C8B-B14F-4D97-AF65-F5344CB8AC3E}">
        <p14:creationId xmlns:p14="http://schemas.microsoft.com/office/powerpoint/2010/main" val="9512991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0D39A7-B5E0-4305-4A24-B780A0DA25E7}"/>
              </a:ext>
            </a:extLst>
          </p:cNvPr>
          <p:cNvSpPr>
            <a:spLocks noGrp="1"/>
          </p:cNvSpPr>
          <p:nvPr>
            <p:ph type="title"/>
          </p:nvPr>
        </p:nvSpPr>
        <p:spPr/>
        <p:txBody>
          <a:bodyPr/>
          <a:lstStyle/>
          <a:p>
            <a:r>
              <a:rPr lang="en-US">
                <a:ea typeface="+mj-lt"/>
                <a:cs typeface="+mj-lt"/>
              </a:rPr>
              <a:t>Test bench</a:t>
            </a:r>
          </a:p>
        </p:txBody>
      </p:sp>
      <p:sp>
        <p:nvSpPr>
          <p:cNvPr id="5" name="Content Placeholder 2">
            <a:extLst>
              <a:ext uri="{FF2B5EF4-FFF2-40B4-BE49-F238E27FC236}">
                <a16:creationId xmlns:a16="http://schemas.microsoft.com/office/drawing/2014/main" id="{7AA29AAB-BAC7-4ACC-E7FF-79D10D3109AB}"/>
              </a:ext>
            </a:extLst>
          </p:cNvPr>
          <p:cNvSpPr txBox="1">
            <a:spLocks/>
          </p:cNvSpPr>
          <p:nvPr/>
        </p:nvSpPr>
        <p:spPr>
          <a:xfrm>
            <a:off x="1019967" y="2173487"/>
            <a:ext cx="3847855" cy="3694176"/>
          </a:xfrm>
          <a:prstGeom prst="rect">
            <a:avLst/>
          </a:prstGeom>
        </p:spPr>
        <p:txBody>
          <a:bodyPr vert="horz" lIns="91440" tIns="45720" rIns="91440" bIns="45720" rtlCol="0" anchor="t">
            <a:normAutofit/>
          </a:bodyPr>
          <a:lstStyle>
            <a:lvl1pPr marL="228600" indent="-228600" algn="l" defTabSz="914400" rtl="0" eaLnBrk="1" latinLnBrk="0" hangingPunct="1">
              <a:lnSpc>
                <a:spcPct val="11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a:ea typeface="+mn-lt"/>
                <a:cs typeface="+mn-lt"/>
              </a:rPr>
              <a:t>In Seg7Decode_tb, data is a 4-bit binary input, varying from 0 to 5, with each value lasting 10 nanoseconds. </a:t>
            </a:r>
            <a:endParaRPr lang="en-US" sz="1800" b="1">
              <a:ea typeface="+mn-lt"/>
              <a:cs typeface="+mn-lt"/>
            </a:endParaRPr>
          </a:p>
          <a:p>
            <a:r>
              <a:rPr lang="en-US" sz="1800">
                <a:ea typeface="+mn-lt"/>
                <a:cs typeface="+mn-lt"/>
              </a:rPr>
              <a:t>hex_pattern2 is a 7-bit binary output indicating whether each segment of the seven-segment display is lit.</a:t>
            </a:r>
            <a:endParaRPr lang="en-US" sz="1800" b="1">
              <a:ea typeface="+mn-lt"/>
              <a:cs typeface="+mn-lt"/>
            </a:endParaRPr>
          </a:p>
          <a:p>
            <a:endParaRPr lang="en-US" sz="3600">
              <a:latin typeface="Arial"/>
              <a:cs typeface="Arial"/>
            </a:endParaRPr>
          </a:p>
        </p:txBody>
      </p:sp>
      <p:pic>
        <p:nvPicPr>
          <p:cNvPr id="3" name="Picture 2" descr="A computer screen shot of a program&#10;&#10;Description automatically generated">
            <a:extLst>
              <a:ext uri="{FF2B5EF4-FFF2-40B4-BE49-F238E27FC236}">
                <a16:creationId xmlns:a16="http://schemas.microsoft.com/office/drawing/2014/main" id="{8068245C-958D-E27E-12CE-5BEA5CB15166}"/>
              </a:ext>
            </a:extLst>
          </p:cNvPr>
          <p:cNvPicPr>
            <a:picLocks noChangeAspect="1"/>
          </p:cNvPicPr>
          <p:nvPr/>
        </p:nvPicPr>
        <p:blipFill>
          <a:blip r:embed="rId3"/>
          <a:stretch>
            <a:fillRect/>
          </a:stretch>
        </p:blipFill>
        <p:spPr>
          <a:xfrm>
            <a:off x="4865914" y="1868652"/>
            <a:ext cx="7326086" cy="4100408"/>
          </a:xfrm>
          <a:prstGeom prst="rect">
            <a:avLst/>
          </a:prstGeom>
        </p:spPr>
      </p:pic>
    </p:spTree>
    <p:extLst>
      <p:ext uri="{BB962C8B-B14F-4D97-AF65-F5344CB8AC3E}">
        <p14:creationId xmlns:p14="http://schemas.microsoft.com/office/powerpoint/2010/main" val="41027728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0D39A7-B5E0-4305-4A24-B780A0DA25E7}"/>
              </a:ext>
            </a:extLst>
          </p:cNvPr>
          <p:cNvSpPr>
            <a:spLocks noGrp="1"/>
          </p:cNvSpPr>
          <p:nvPr>
            <p:ph type="title"/>
          </p:nvPr>
        </p:nvSpPr>
        <p:spPr/>
        <p:txBody>
          <a:bodyPr/>
          <a:lstStyle/>
          <a:p>
            <a:r>
              <a:rPr lang="en-US">
                <a:ea typeface="+mj-lt"/>
                <a:cs typeface="+mj-lt"/>
              </a:rPr>
              <a:t>Result</a:t>
            </a:r>
          </a:p>
        </p:txBody>
      </p:sp>
      <p:pic>
        <p:nvPicPr>
          <p:cNvPr id="6" name="Picture 5" descr="A screenshot of a computer&#10;&#10;Description automatically generated">
            <a:extLst>
              <a:ext uri="{FF2B5EF4-FFF2-40B4-BE49-F238E27FC236}">
                <a16:creationId xmlns:a16="http://schemas.microsoft.com/office/drawing/2014/main" id="{319E202F-B1B8-6093-7B2D-196644388C9C}"/>
              </a:ext>
            </a:extLst>
          </p:cNvPr>
          <p:cNvPicPr>
            <a:picLocks noChangeAspect="1"/>
          </p:cNvPicPr>
          <p:nvPr/>
        </p:nvPicPr>
        <p:blipFill>
          <a:blip r:embed="rId3"/>
          <a:stretch>
            <a:fillRect/>
          </a:stretch>
        </p:blipFill>
        <p:spPr>
          <a:xfrm>
            <a:off x="485738" y="1828798"/>
            <a:ext cx="5919180" cy="4604658"/>
          </a:xfrm>
          <a:prstGeom prst="rect">
            <a:avLst/>
          </a:prstGeom>
        </p:spPr>
      </p:pic>
      <p:pic>
        <p:nvPicPr>
          <p:cNvPr id="7" name="Picture 6" descr="A close up of a circuit board&#10;&#10;Description automatically generated">
            <a:extLst>
              <a:ext uri="{FF2B5EF4-FFF2-40B4-BE49-F238E27FC236}">
                <a16:creationId xmlns:a16="http://schemas.microsoft.com/office/drawing/2014/main" id="{8608BD96-FCEC-0FE1-80C8-E28866031185}"/>
              </a:ext>
            </a:extLst>
          </p:cNvPr>
          <p:cNvPicPr>
            <a:picLocks noChangeAspect="1"/>
          </p:cNvPicPr>
          <p:nvPr/>
        </p:nvPicPr>
        <p:blipFill>
          <a:blip r:embed="rId4"/>
          <a:stretch>
            <a:fillRect/>
          </a:stretch>
        </p:blipFill>
        <p:spPr>
          <a:xfrm rot="16200000">
            <a:off x="6529387" y="-859972"/>
            <a:ext cx="3857625" cy="6858000"/>
          </a:xfrm>
          <a:prstGeom prst="rect">
            <a:avLst/>
          </a:prstGeom>
        </p:spPr>
      </p:pic>
    </p:spTree>
    <p:extLst>
      <p:ext uri="{BB962C8B-B14F-4D97-AF65-F5344CB8AC3E}">
        <p14:creationId xmlns:p14="http://schemas.microsoft.com/office/powerpoint/2010/main" val="37615215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94E4D846-3AFC-4F86-8C35-24B0542A26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Electronics protoboard">
            <a:extLst>
              <a:ext uri="{FF2B5EF4-FFF2-40B4-BE49-F238E27FC236}">
                <a16:creationId xmlns:a16="http://schemas.microsoft.com/office/drawing/2014/main" id="{B9FD9F55-4F32-47A5-8129-404B21D33026}"/>
              </a:ext>
            </a:extLst>
          </p:cNvPr>
          <p:cNvPicPr>
            <a:picLocks noChangeAspect="1"/>
          </p:cNvPicPr>
          <p:nvPr/>
        </p:nvPicPr>
        <p:blipFill rotWithShape="1">
          <a:blip r:embed="rId3"/>
          <a:srcRect r="15751" b="-3"/>
          <a:stretch/>
        </p:blipFill>
        <p:spPr>
          <a:xfrm>
            <a:off x="20" y="10"/>
            <a:ext cx="8668492" cy="6857990"/>
          </a:xfrm>
          <a:prstGeom prst="rect">
            <a:avLst/>
          </a:prstGeom>
        </p:spPr>
      </p:pic>
      <p:sp>
        <p:nvSpPr>
          <p:cNvPr id="18" name="Rectangle 17">
            <a:extLst>
              <a:ext uri="{FF2B5EF4-FFF2-40B4-BE49-F238E27FC236}">
                <a16:creationId xmlns:a16="http://schemas.microsoft.com/office/drawing/2014/main" id="{4F981527-1C7E-4847-B180-945BFB1A8D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435399" y="0"/>
            <a:ext cx="9756601" cy="6858000"/>
          </a:xfrm>
          <a:prstGeom prst="rect">
            <a:avLst/>
          </a:prstGeom>
          <a:gradFill>
            <a:gsLst>
              <a:gs pos="53000">
                <a:schemeClr val="bg1"/>
              </a:gs>
              <a:gs pos="35000">
                <a:schemeClr val="bg1">
                  <a:alpha val="76000"/>
                </a:schemeClr>
              </a:gs>
              <a:gs pos="19000">
                <a:schemeClr val="bg1">
                  <a:alpha val="40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36C22AD-2C48-146E-3803-9DD2AF2C5007}"/>
              </a:ext>
            </a:extLst>
          </p:cNvPr>
          <p:cNvSpPr>
            <a:spLocks noGrp="1"/>
          </p:cNvSpPr>
          <p:nvPr>
            <p:ph type="title"/>
          </p:nvPr>
        </p:nvSpPr>
        <p:spPr>
          <a:xfrm>
            <a:off x="8370470" y="1161288"/>
            <a:ext cx="3438144" cy="1124712"/>
          </a:xfrm>
        </p:spPr>
        <p:txBody>
          <a:bodyPr anchor="b">
            <a:normAutofit/>
          </a:bodyPr>
          <a:lstStyle/>
          <a:p>
            <a:r>
              <a:rPr lang="en-US" sz="2800"/>
              <a:t>Logic Module</a:t>
            </a:r>
          </a:p>
        </p:txBody>
      </p:sp>
      <p:sp>
        <p:nvSpPr>
          <p:cNvPr id="19" name="Rectangle 18">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687333" y="605790"/>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53018" y="2443480"/>
            <a:ext cx="3218688" cy="9144"/>
          </a:xfrm>
          <a:prstGeom prst="rect">
            <a:avLst/>
          </a:prstGeom>
          <a:solidFill>
            <a:schemeClr val="tx2">
              <a:lumMod val="25000"/>
              <a:lumOff val="75000"/>
            </a:schemeClr>
          </a:solidFill>
          <a:ln w="3175">
            <a:solidFill>
              <a:schemeClr val="tx2">
                <a:lumMod val="25000"/>
                <a:lumOff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6DDF97DA-D553-2115-31D1-2D94F601224F}"/>
              </a:ext>
            </a:extLst>
          </p:cNvPr>
          <p:cNvSpPr>
            <a:spLocks noGrp="1"/>
          </p:cNvSpPr>
          <p:nvPr>
            <p:ph idx="1"/>
          </p:nvPr>
        </p:nvSpPr>
        <p:spPr>
          <a:xfrm>
            <a:off x="8370470" y="2718054"/>
            <a:ext cx="3438906" cy="3207258"/>
          </a:xfrm>
        </p:spPr>
        <p:txBody>
          <a:bodyPr vert="horz" lIns="91440" tIns="45720" rIns="91440" bIns="45720" rtlCol="0" anchor="t">
            <a:normAutofit/>
          </a:bodyPr>
          <a:lstStyle/>
          <a:p>
            <a:r>
              <a:rPr lang="en-US" sz="1700" b="1">
                <a:latin typeface="Arial"/>
                <a:ea typeface="等线"/>
                <a:cs typeface="+mn-lt"/>
              </a:rPr>
              <a:t>Hit module</a:t>
            </a:r>
            <a:endParaRPr lang="en-US" sz="1700">
              <a:latin typeface="Arial"/>
              <a:ea typeface="等线"/>
              <a:cs typeface="Arial"/>
            </a:endParaRPr>
          </a:p>
          <a:p>
            <a:r>
              <a:rPr lang="en-US" sz="1700" b="1">
                <a:latin typeface="Arial"/>
                <a:ea typeface="等线"/>
                <a:cs typeface="+mn-lt"/>
              </a:rPr>
              <a:t>Crash module</a:t>
            </a:r>
            <a:endParaRPr lang="en-US" sz="1700">
              <a:latin typeface="Arial"/>
              <a:ea typeface="等线"/>
              <a:cs typeface="Arial"/>
            </a:endParaRPr>
          </a:p>
          <a:p>
            <a:r>
              <a:rPr lang="en-US" sz="1700" b="1">
                <a:latin typeface="Arial"/>
                <a:ea typeface="等线"/>
                <a:cs typeface="+mn-lt"/>
              </a:rPr>
              <a:t>Main Control module</a:t>
            </a:r>
            <a:endParaRPr lang="en-US" sz="1700">
              <a:latin typeface="Arial"/>
              <a:cs typeface="Arial"/>
            </a:endParaRPr>
          </a:p>
        </p:txBody>
      </p:sp>
    </p:spTree>
    <p:extLst>
      <p:ext uri="{BB962C8B-B14F-4D97-AF65-F5344CB8AC3E}">
        <p14:creationId xmlns:p14="http://schemas.microsoft.com/office/powerpoint/2010/main" val="28920497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Rectangle 25">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8" name="Rectangle 27">
            <a:extLst>
              <a:ext uri="{FF2B5EF4-FFF2-40B4-BE49-F238E27FC236}">
                <a16:creationId xmlns:a16="http://schemas.microsoft.com/office/drawing/2014/main" id="{FC3D2873-2194-4FB0-BFBA-7E7EEB9848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screenshot of a computer&#10;&#10;Description automatically generated">
            <a:extLst>
              <a:ext uri="{FF2B5EF4-FFF2-40B4-BE49-F238E27FC236}">
                <a16:creationId xmlns:a16="http://schemas.microsoft.com/office/drawing/2014/main" id="{77CFA8AC-289B-A2D8-B6B7-7C9A300F924E}"/>
              </a:ext>
            </a:extLst>
          </p:cNvPr>
          <p:cNvPicPr>
            <a:picLocks noChangeAspect="1"/>
          </p:cNvPicPr>
          <p:nvPr/>
        </p:nvPicPr>
        <p:blipFill rotWithShape="1">
          <a:blip r:embed="rId2"/>
          <a:srcRect l="5399" r="26227"/>
          <a:stretch/>
        </p:blipFill>
        <p:spPr>
          <a:xfrm>
            <a:off x="8529321" y="10"/>
            <a:ext cx="3662680" cy="3401558"/>
          </a:xfrm>
          <a:custGeom>
            <a:avLst/>
            <a:gdLst/>
            <a:ahLst/>
            <a:cxnLst/>
            <a:rect l="l" t="t" r="r" b="b"/>
            <a:pathLst>
              <a:path w="3662680" h="3401568">
                <a:moveTo>
                  <a:pt x="0" y="0"/>
                </a:moveTo>
                <a:lnTo>
                  <a:pt x="3662680" y="0"/>
                </a:lnTo>
                <a:lnTo>
                  <a:pt x="3662680" y="3401568"/>
                </a:lnTo>
                <a:lnTo>
                  <a:pt x="774527" y="3401568"/>
                </a:lnTo>
                <a:lnTo>
                  <a:pt x="769892" y="3133175"/>
                </a:lnTo>
                <a:cubicBezTo>
                  <a:pt x="732577" y="2055441"/>
                  <a:pt x="492520" y="1056020"/>
                  <a:pt x="104445" y="215033"/>
                </a:cubicBezTo>
                <a:close/>
              </a:path>
            </a:pathLst>
          </a:custGeom>
        </p:spPr>
      </p:pic>
      <p:pic>
        <p:nvPicPr>
          <p:cNvPr id="4" name="Picture 3">
            <a:extLst>
              <a:ext uri="{FF2B5EF4-FFF2-40B4-BE49-F238E27FC236}">
                <a16:creationId xmlns:a16="http://schemas.microsoft.com/office/drawing/2014/main" id="{2B886E85-6665-C0A9-B0B0-0C48842E03F6}"/>
              </a:ext>
            </a:extLst>
          </p:cNvPr>
          <p:cNvPicPr>
            <a:picLocks noChangeAspect="1"/>
          </p:cNvPicPr>
          <p:nvPr/>
        </p:nvPicPr>
        <p:blipFill rotWithShape="1">
          <a:blip r:embed="rId3"/>
          <a:srcRect r="2" b="30085"/>
          <a:stretch/>
        </p:blipFill>
        <p:spPr>
          <a:xfrm>
            <a:off x="5115314" y="10"/>
            <a:ext cx="4118110" cy="3401558"/>
          </a:xfrm>
          <a:custGeom>
            <a:avLst/>
            <a:gdLst/>
            <a:ahLst/>
            <a:cxnLst/>
            <a:rect l="l" t="t" r="r" b="b"/>
            <a:pathLst>
              <a:path w="4118110" h="3401568">
                <a:moveTo>
                  <a:pt x="0" y="0"/>
                </a:moveTo>
                <a:lnTo>
                  <a:pt x="3343575" y="0"/>
                </a:lnTo>
                <a:lnTo>
                  <a:pt x="3448028" y="215050"/>
                </a:lnTo>
                <a:cubicBezTo>
                  <a:pt x="3836103" y="1056037"/>
                  <a:pt x="4076161" y="2055458"/>
                  <a:pt x="4113475" y="3133192"/>
                </a:cubicBezTo>
                <a:lnTo>
                  <a:pt x="4118110" y="3401568"/>
                </a:lnTo>
                <a:lnTo>
                  <a:pt x="801224" y="3401568"/>
                </a:lnTo>
                <a:lnTo>
                  <a:pt x="797493" y="3185579"/>
                </a:lnTo>
                <a:cubicBezTo>
                  <a:pt x="756786" y="2009870"/>
                  <a:pt x="474799" y="927359"/>
                  <a:pt x="22579" y="42066"/>
                </a:cubicBezTo>
                <a:close/>
              </a:path>
            </a:pathLst>
          </a:custGeom>
        </p:spPr>
      </p:pic>
      <p:pic>
        <p:nvPicPr>
          <p:cNvPr id="6" name="Picture 5" descr="A screenshot of a computer&#10;&#10;Description automatically generated">
            <a:extLst>
              <a:ext uri="{FF2B5EF4-FFF2-40B4-BE49-F238E27FC236}">
                <a16:creationId xmlns:a16="http://schemas.microsoft.com/office/drawing/2014/main" id="{D5BAFC72-EF53-F5D3-63D6-2879FADC9CCA}"/>
              </a:ext>
            </a:extLst>
          </p:cNvPr>
          <p:cNvPicPr>
            <a:picLocks noChangeAspect="1"/>
          </p:cNvPicPr>
          <p:nvPr/>
        </p:nvPicPr>
        <p:blipFill rotWithShape="1">
          <a:blip r:embed="rId4"/>
          <a:srcRect t="7512" r="2" b="58082"/>
          <a:stretch/>
        </p:blipFill>
        <p:spPr>
          <a:xfrm>
            <a:off x="5168353" y="3456432"/>
            <a:ext cx="7023646" cy="3401568"/>
          </a:xfrm>
          <a:custGeom>
            <a:avLst/>
            <a:gdLst/>
            <a:ahLst/>
            <a:cxnLst/>
            <a:rect l="l" t="t" r="r" b="b"/>
            <a:pathLst>
              <a:path w="7023646" h="3401568">
                <a:moveTo>
                  <a:pt x="749132" y="0"/>
                </a:moveTo>
                <a:lnTo>
                  <a:pt x="7023646" y="0"/>
                </a:lnTo>
                <a:lnTo>
                  <a:pt x="7023646" y="3401568"/>
                </a:lnTo>
                <a:lnTo>
                  <a:pt x="0" y="3401568"/>
                </a:lnTo>
                <a:lnTo>
                  <a:pt x="79008" y="3238906"/>
                </a:lnTo>
                <a:cubicBezTo>
                  <a:pt x="502362" y="2321466"/>
                  <a:pt x="749563" y="1215476"/>
                  <a:pt x="749563" y="24956"/>
                </a:cubicBezTo>
                <a:close/>
              </a:path>
            </a:pathLst>
          </a:custGeom>
        </p:spPr>
      </p:pic>
      <p:sp useBgFill="1">
        <p:nvSpPr>
          <p:cNvPr id="30" name="Freeform: Shape 29">
            <a:extLst>
              <a:ext uri="{FF2B5EF4-FFF2-40B4-BE49-F238E27FC236}">
                <a16:creationId xmlns:a16="http://schemas.microsoft.com/office/drawing/2014/main" id="{B228652A-FD81-4A3C-B164-2012BF4EE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927943" cy="6858000"/>
          </a:xfrm>
          <a:custGeom>
            <a:avLst/>
            <a:gdLst>
              <a:gd name="connsiteX0" fmla="*/ 0 w 5927943"/>
              <a:gd name="connsiteY0" fmla="*/ 0 h 6858000"/>
              <a:gd name="connsiteX1" fmla="*/ 5129522 w 5927943"/>
              <a:gd name="connsiteY1" fmla="*/ 0 h 6858000"/>
              <a:gd name="connsiteX2" fmla="*/ 5289639 w 5927943"/>
              <a:gd name="connsiteY2" fmla="*/ 323150 h 6858000"/>
              <a:gd name="connsiteX3" fmla="*/ 5927943 w 5927943"/>
              <a:gd name="connsiteY3" fmla="*/ 3476847 h 6858000"/>
              <a:gd name="connsiteX4" fmla="*/ 5289639 w 5927943"/>
              <a:gd name="connsiteY4" fmla="*/ 6630545 h 6858000"/>
              <a:gd name="connsiteX5" fmla="*/ 5176937 w 5927943"/>
              <a:gd name="connsiteY5" fmla="*/ 6858000 h 6858000"/>
              <a:gd name="connsiteX6" fmla="*/ 0 w 592794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27943" h="6858000">
                <a:moveTo>
                  <a:pt x="0" y="0"/>
                </a:moveTo>
                <a:lnTo>
                  <a:pt x="5129522" y="0"/>
                </a:lnTo>
                <a:lnTo>
                  <a:pt x="5289639" y="323150"/>
                </a:lnTo>
                <a:cubicBezTo>
                  <a:pt x="5692631" y="1223391"/>
                  <a:pt x="5927943" y="2308646"/>
                  <a:pt x="5927943" y="3476847"/>
                </a:cubicBezTo>
                <a:cubicBezTo>
                  <a:pt x="5927943" y="4645048"/>
                  <a:pt x="5692631" y="5730304"/>
                  <a:pt x="5289639" y="6630545"/>
                </a:cubicBezTo>
                <a:lnTo>
                  <a:pt x="5176937"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32" name="Freeform: Shape 31">
            <a:extLst>
              <a:ext uri="{FF2B5EF4-FFF2-40B4-BE49-F238E27FC236}">
                <a16:creationId xmlns:a16="http://schemas.microsoft.com/office/drawing/2014/main" id="{FE8F25D8-4980-4C67-9E0C-7BE94C9CBF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917310" cy="6858000"/>
          </a:xfrm>
          <a:custGeom>
            <a:avLst/>
            <a:gdLst>
              <a:gd name="connsiteX0" fmla="*/ 0 w 5917310"/>
              <a:gd name="connsiteY0" fmla="*/ 0 h 6858000"/>
              <a:gd name="connsiteX1" fmla="*/ 5118889 w 5917310"/>
              <a:gd name="connsiteY1" fmla="*/ 0 h 6858000"/>
              <a:gd name="connsiteX2" fmla="*/ 5279006 w 5917310"/>
              <a:gd name="connsiteY2" fmla="*/ 323150 h 6858000"/>
              <a:gd name="connsiteX3" fmla="*/ 5917310 w 5917310"/>
              <a:gd name="connsiteY3" fmla="*/ 3476847 h 6858000"/>
              <a:gd name="connsiteX4" fmla="*/ 5279006 w 5917310"/>
              <a:gd name="connsiteY4" fmla="*/ 6630545 h 6858000"/>
              <a:gd name="connsiteX5" fmla="*/ 5166304 w 5917310"/>
              <a:gd name="connsiteY5" fmla="*/ 6858000 h 6858000"/>
              <a:gd name="connsiteX6" fmla="*/ 0 w 591731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17310" h="6858000">
                <a:moveTo>
                  <a:pt x="0" y="0"/>
                </a:moveTo>
                <a:lnTo>
                  <a:pt x="5118889" y="0"/>
                </a:lnTo>
                <a:lnTo>
                  <a:pt x="5279006" y="323150"/>
                </a:lnTo>
                <a:cubicBezTo>
                  <a:pt x="5681998" y="1223391"/>
                  <a:pt x="5917310" y="2308646"/>
                  <a:pt x="5917310" y="3476847"/>
                </a:cubicBezTo>
                <a:cubicBezTo>
                  <a:pt x="5917310" y="4645048"/>
                  <a:pt x="5681998" y="5730304"/>
                  <a:pt x="5279006" y="6630545"/>
                </a:cubicBezTo>
                <a:lnTo>
                  <a:pt x="5166304"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2F9F0980-EAD7-EA33-6255-75024594D583}"/>
              </a:ext>
            </a:extLst>
          </p:cNvPr>
          <p:cNvSpPr>
            <a:spLocks noGrp="1"/>
          </p:cNvSpPr>
          <p:nvPr>
            <p:ph type="title"/>
          </p:nvPr>
        </p:nvSpPr>
        <p:spPr>
          <a:xfrm>
            <a:off x="438912" y="1527048"/>
            <a:ext cx="5020056" cy="2770632"/>
          </a:xfrm>
        </p:spPr>
        <p:txBody>
          <a:bodyPr vert="horz" lIns="91440" tIns="45720" rIns="91440" bIns="45720" rtlCol="0" anchor="b">
            <a:normAutofit/>
          </a:bodyPr>
          <a:lstStyle/>
          <a:p>
            <a:r>
              <a:rPr lang="en-US" sz="5400"/>
              <a:t>LCD Display</a:t>
            </a:r>
          </a:p>
        </p:txBody>
      </p:sp>
      <p:sp>
        <p:nvSpPr>
          <p:cNvPr id="34" name="Rectangle 33">
            <a:extLst>
              <a:ext uri="{FF2B5EF4-FFF2-40B4-BE49-F238E27FC236}">
                <a16:creationId xmlns:a16="http://schemas.microsoft.com/office/drawing/2014/main" id="{1A214C69-1234-4E5D-91CD-BEA0020425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67989"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 name="Rectangle 35">
            <a:extLst>
              <a:ext uri="{FF2B5EF4-FFF2-40B4-BE49-F238E27FC236}">
                <a16:creationId xmlns:a16="http://schemas.microsoft.com/office/drawing/2014/main" id="{F86E49C8-40C0-4E80-BAC0-9A66298F1D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9098" y="4461119"/>
            <a:ext cx="5019074"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71398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0D39A7-B5E0-4305-4A24-B780A0DA25E7}"/>
              </a:ext>
            </a:extLst>
          </p:cNvPr>
          <p:cNvSpPr>
            <a:spLocks noGrp="1"/>
          </p:cNvSpPr>
          <p:nvPr>
            <p:ph type="title"/>
          </p:nvPr>
        </p:nvSpPr>
        <p:spPr/>
        <p:txBody>
          <a:bodyPr/>
          <a:lstStyle/>
          <a:p>
            <a:r>
              <a:rPr lang="en-US">
                <a:ea typeface="+mj-lt"/>
                <a:cs typeface="+mj-lt"/>
              </a:rPr>
              <a:t>Logic Module-Hit</a:t>
            </a:r>
          </a:p>
        </p:txBody>
      </p:sp>
      <p:sp>
        <p:nvSpPr>
          <p:cNvPr id="5" name="Content Placeholder 2">
            <a:extLst>
              <a:ext uri="{FF2B5EF4-FFF2-40B4-BE49-F238E27FC236}">
                <a16:creationId xmlns:a16="http://schemas.microsoft.com/office/drawing/2014/main" id="{7AA29AAB-BAC7-4ACC-E7FF-79D10D3109AB}"/>
              </a:ext>
            </a:extLst>
          </p:cNvPr>
          <p:cNvSpPr txBox="1">
            <a:spLocks/>
          </p:cNvSpPr>
          <p:nvPr/>
        </p:nvSpPr>
        <p:spPr>
          <a:xfrm>
            <a:off x="1118290" y="2480745"/>
            <a:ext cx="7975913" cy="3694176"/>
          </a:xfrm>
          <a:prstGeom prst="rect">
            <a:avLst/>
          </a:prstGeom>
        </p:spPr>
        <p:txBody>
          <a:bodyPr vert="horz" lIns="91440" tIns="45720" rIns="91440" bIns="45720" rtlCol="0" anchor="t">
            <a:normAutofit/>
          </a:bodyPr>
          <a:lstStyle>
            <a:lvl1pPr marL="228600" indent="-228600" algn="l" defTabSz="914400" rtl="0" eaLnBrk="1" latinLnBrk="0" hangingPunct="1">
              <a:lnSpc>
                <a:spcPct val="11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b="1">
                <a:latin typeface="Arial"/>
                <a:ea typeface="+mn-lt"/>
                <a:cs typeface="+mn-lt"/>
              </a:rPr>
              <a:t>Input Coordinates:</a:t>
            </a:r>
            <a:endParaRPr lang="en-US" sz="1800">
              <a:latin typeface="Arial"/>
              <a:cs typeface="Arial"/>
            </a:endParaRPr>
          </a:p>
          <a:p>
            <a:pPr lvl="1"/>
            <a:r>
              <a:rPr lang="en-US" sz="1800" b="1" err="1">
                <a:latin typeface="Arial"/>
                <a:cs typeface="Arial"/>
              </a:rPr>
              <a:t>es_x</a:t>
            </a:r>
            <a:r>
              <a:rPr lang="en-US" sz="1800">
                <a:solidFill>
                  <a:srgbClr val="0D0D0D"/>
                </a:solidFill>
                <a:latin typeface="Arial"/>
                <a:ea typeface="+mn-lt"/>
                <a:cs typeface="+mn-lt"/>
              </a:rPr>
              <a:t> and </a:t>
            </a:r>
            <a:r>
              <a:rPr lang="en-US" sz="1800" b="1" err="1">
                <a:latin typeface="Arial"/>
                <a:cs typeface="Arial"/>
              </a:rPr>
              <a:t>es_y</a:t>
            </a:r>
            <a:r>
              <a:rPr lang="en-US" sz="1800">
                <a:solidFill>
                  <a:srgbClr val="0D0D0D"/>
                </a:solidFill>
                <a:latin typeface="Arial"/>
                <a:ea typeface="+mn-lt"/>
                <a:cs typeface="+mn-lt"/>
              </a:rPr>
              <a:t>: The x and y coordinates of the enemy bullet.</a:t>
            </a:r>
            <a:endParaRPr lang="en-US" sz="1800">
              <a:latin typeface="Arial"/>
              <a:cs typeface="Arial"/>
            </a:endParaRPr>
          </a:p>
          <a:p>
            <a:pPr lvl="1"/>
            <a:r>
              <a:rPr lang="en-US" sz="1800" b="1" err="1">
                <a:latin typeface="Arial"/>
                <a:cs typeface="Arial"/>
              </a:rPr>
              <a:t>ms_x</a:t>
            </a:r>
            <a:r>
              <a:rPr lang="en-US" sz="1800">
                <a:solidFill>
                  <a:srgbClr val="0D0D0D"/>
                </a:solidFill>
                <a:latin typeface="Arial"/>
                <a:ea typeface="+mn-lt"/>
                <a:cs typeface="+mn-lt"/>
              </a:rPr>
              <a:t> and </a:t>
            </a:r>
            <a:r>
              <a:rPr lang="en-US" sz="1800" b="1" err="1">
                <a:latin typeface="Arial"/>
                <a:cs typeface="Arial"/>
              </a:rPr>
              <a:t>ms_y</a:t>
            </a:r>
            <a:r>
              <a:rPr lang="en-US" sz="1800">
                <a:solidFill>
                  <a:srgbClr val="0D0D0D"/>
                </a:solidFill>
                <a:latin typeface="Arial"/>
                <a:ea typeface="+mn-lt"/>
                <a:cs typeface="+mn-lt"/>
              </a:rPr>
              <a:t>: The x and y coordinates of our aircraft.</a:t>
            </a:r>
            <a:endParaRPr lang="en-US" sz="1800">
              <a:latin typeface="Arial"/>
              <a:cs typeface="Arial"/>
            </a:endParaRPr>
          </a:p>
          <a:p>
            <a:r>
              <a:rPr lang="en-US" sz="1800" b="1">
                <a:latin typeface="Arial"/>
                <a:ea typeface="+mn-lt"/>
                <a:cs typeface="+mn-lt"/>
              </a:rPr>
              <a:t>Output Signal:</a:t>
            </a:r>
            <a:endParaRPr lang="en-US" sz="1800">
              <a:latin typeface="Arial"/>
              <a:cs typeface="Arial"/>
            </a:endParaRPr>
          </a:p>
          <a:p>
            <a:pPr lvl="1"/>
            <a:r>
              <a:rPr lang="en-US" sz="1800" b="1">
                <a:latin typeface="Arial"/>
                <a:cs typeface="Arial"/>
              </a:rPr>
              <a:t>check</a:t>
            </a:r>
            <a:r>
              <a:rPr lang="en-US" sz="1800">
                <a:solidFill>
                  <a:srgbClr val="0D0D0D"/>
                </a:solidFill>
                <a:latin typeface="Arial"/>
                <a:ea typeface="+mn-lt"/>
                <a:cs typeface="+mn-lt"/>
              </a:rPr>
              <a:t>: A high-level signal that indicates a hit if the bullet coordinates fall within the boundaries of our aircraft.</a:t>
            </a:r>
            <a:endParaRPr lang="en-US" sz="1800">
              <a:latin typeface="Arial"/>
              <a:cs typeface="Arial"/>
            </a:endParaRPr>
          </a:p>
          <a:p>
            <a:r>
              <a:rPr lang="en-US" sz="1800" b="1">
                <a:solidFill>
                  <a:srgbClr val="000000"/>
                </a:solidFill>
                <a:latin typeface="Arial"/>
                <a:ea typeface="+mn-lt"/>
                <a:cs typeface="Arial"/>
              </a:rPr>
              <a:t>Algorithm</a:t>
            </a:r>
            <a:r>
              <a:rPr lang="en-US" sz="1800">
                <a:solidFill>
                  <a:srgbClr val="000000"/>
                </a:solidFill>
                <a:latin typeface="Arial"/>
                <a:ea typeface="+mn-lt"/>
                <a:cs typeface="Arial"/>
              </a:rPr>
              <a:t>: Fast and accurate collision detection, excludes false collisions.</a:t>
            </a:r>
            <a:endParaRPr lang="en-US" sz="1800">
              <a:solidFill>
                <a:srgbClr val="000000"/>
              </a:solidFill>
              <a:latin typeface="Arial"/>
              <a:cs typeface="Arial"/>
            </a:endParaRPr>
          </a:p>
          <a:p>
            <a:endParaRPr lang="en-US" sz="3600">
              <a:latin typeface="Arial"/>
              <a:cs typeface="Arial"/>
            </a:endParaRPr>
          </a:p>
        </p:txBody>
      </p:sp>
      <p:pic>
        <p:nvPicPr>
          <p:cNvPr id="7" name="Picture 6" descr="A blue square with black lines&#10;&#10;Description automatically generated">
            <a:extLst>
              <a:ext uri="{FF2B5EF4-FFF2-40B4-BE49-F238E27FC236}">
                <a16:creationId xmlns:a16="http://schemas.microsoft.com/office/drawing/2014/main" id="{6A4CFAD7-C60B-672F-06E0-CE4890E5434F}"/>
              </a:ext>
            </a:extLst>
          </p:cNvPr>
          <p:cNvPicPr>
            <a:picLocks noChangeAspect="1"/>
          </p:cNvPicPr>
          <p:nvPr/>
        </p:nvPicPr>
        <p:blipFill>
          <a:blip r:embed="rId3"/>
          <a:stretch>
            <a:fillRect/>
          </a:stretch>
        </p:blipFill>
        <p:spPr>
          <a:xfrm>
            <a:off x="9357213" y="3015761"/>
            <a:ext cx="2461113" cy="2382715"/>
          </a:xfrm>
          <a:prstGeom prst="rect">
            <a:avLst/>
          </a:prstGeom>
        </p:spPr>
      </p:pic>
    </p:spTree>
    <p:extLst>
      <p:ext uri="{BB962C8B-B14F-4D97-AF65-F5344CB8AC3E}">
        <p14:creationId xmlns:p14="http://schemas.microsoft.com/office/powerpoint/2010/main" val="38260728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0D01200-0224-43C5-AB38-FB4D16B73F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C0D39A7-B5E0-4305-4A24-B780A0DA25E7}"/>
              </a:ext>
            </a:extLst>
          </p:cNvPr>
          <p:cNvSpPr>
            <a:spLocks noGrp="1"/>
          </p:cNvSpPr>
          <p:nvPr>
            <p:ph type="title"/>
          </p:nvPr>
        </p:nvSpPr>
        <p:spPr>
          <a:xfrm>
            <a:off x="612648" y="1078992"/>
            <a:ext cx="6268770" cy="1536192"/>
          </a:xfrm>
        </p:spPr>
        <p:txBody>
          <a:bodyPr vert="horz" lIns="91440" tIns="45720" rIns="91440" bIns="45720" rtlCol="0" anchor="b">
            <a:normAutofit/>
          </a:bodyPr>
          <a:lstStyle/>
          <a:p>
            <a:r>
              <a:rPr lang="en-US" sz="5200"/>
              <a:t>Logic Module-Crash</a:t>
            </a:r>
          </a:p>
        </p:txBody>
      </p:sp>
      <p:sp>
        <p:nvSpPr>
          <p:cNvPr id="12" name="Rectangle 11">
            <a:extLst>
              <a:ext uri="{FF2B5EF4-FFF2-40B4-BE49-F238E27FC236}">
                <a16:creationId xmlns:a16="http://schemas.microsoft.com/office/drawing/2014/main" id="{728A44A4-A002-4A88-9FC9-1D0566C97A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3202" y="363389"/>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3E7D5C7B-DD16-401B-85CE-4AAA2A4F51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8506" y="2935541"/>
            <a:ext cx="621792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2">
            <a:extLst>
              <a:ext uri="{FF2B5EF4-FFF2-40B4-BE49-F238E27FC236}">
                <a16:creationId xmlns:a16="http://schemas.microsoft.com/office/drawing/2014/main" id="{7AA29AAB-BAC7-4ACC-E7FF-79D10D3109AB}"/>
              </a:ext>
            </a:extLst>
          </p:cNvPr>
          <p:cNvSpPr txBox="1">
            <a:spLocks/>
          </p:cNvSpPr>
          <p:nvPr/>
        </p:nvSpPr>
        <p:spPr>
          <a:xfrm>
            <a:off x="612648" y="3425348"/>
            <a:ext cx="11278710" cy="2755996"/>
          </a:xfrm>
          <a:prstGeom prst="rect">
            <a:avLst/>
          </a:prstGeom>
        </p:spPr>
        <p:txBody>
          <a:bodyPr vert="horz" lIns="91440" tIns="45720" rIns="91440" bIns="45720" rtlCol="0" anchor="t">
            <a:noAutofit/>
          </a:bodyPr>
          <a:lstStyle>
            <a:lvl1pPr marL="228600" indent="-228600" algn="l" defTabSz="914400" rtl="0" eaLnBrk="1" latinLnBrk="0" hangingPunct="1">
              <a:lnSpc>
                <a:spcPct val="11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sz="1800"/>
              <a:t>The Crash Module detects if our aircraft collides with an enemy aircraft. It compares the coordinates of both aircraft, and if any part of an enemy aircraft enters our aircraft's boundaries, the module outputs a signal indicating a crash.</a:t>
            </a:r>
          </a:p>
          <a:p>
            <a:pPr>
              <a:lnSpc>
                <a:spcPct val="100000"/>
              </a:lnSpc>
            </a:pPr>
            <a:endParaRPr lang="en-US" sz="1800" b="1"/>
          </a:p>
          <a:p>
            <a:pPr>
              <a:lnSpc>
                <a:spcPct val="100000"/>
              </a:lnSpc>
            </a:pPr>
            <a:r>
              <a:rPr lang="en-US" sz="1800" b="1"/>
              <a:t>Inputs</a:t>
            </a:r>
            <a:r>
              <a:rPr lang="en-US" sz="1800"/>
              <a:t>: Enemy aircraft (</a:t>
            </a:r>
            <a:r>
              <a:rPr lang="en-US" sz="1800" b="1" err="1"/>
              <a:t>e_x</a:t>
            </a:r>
            <a:r>
              <a:rPr lang="en-US" sz="1800"/>
              <a:t>, </a:t>
            </a:r>
            <a:r>
              <a:rPr lang="en-US" sz="1800" b="1" err="1"/>
              <a:t>e_y</a:t>
            </a:r>
            <a:r>
              <a:rPr lang="en-US" sz="1800"/>
              <a:t>) and Our aircraft (</a:t>
            </a:r>
            <a:r>
              <a:rPr lang="en-US" sz="1800" b="1" err="1"/>
              <a:t>mi_x</a:t>
            </a:r>
            <a:r>
              <a:rPr lang="en-US" sz="1800"/>
              <a:t>, </a:t>
            </a:r>
            <a:r>
              <a:rPr lang="en-US" sz="1800" b="1" err="1"/>
              <a:t>mi_y</a:t>
            </a:r>
            <a:r>
              <a:rPr lang="en-US" sz="1800"/>
              <a:t>) coordinates.</a:t>
            </a:r>
          </a:p>
          <a:p>
            <a:pPr>
              <a:lnSpc>
                <a:spcPct val="100000"/>
              </a:lnSpc>
            </a:pPr>
            <a:r>
              <a:rPr lang="en-US" sz="1800" b="1"/>
              <a:t>Output</a:t>
            </a:r>
            <a:r>
              <a:rPr lang="en-US" sz="1800"/>
              <a:t>: </a:t>
            </a:r>
            <a:r>
              <a:rPr lang="en-US" sz="1800" b="1"/>
              <a:t>check</a:t>
            </a:r>
            <a:r>
              <a:rPr lang="en-US" sz="1800"/>
              <a:t> signal indicating a crash.</a:t>
            </a:r>
          </a:p>
          <a:p>
            <a:pPr>
              <a:lnSpc>
                <a:spcPct val="100000"/>
              </a:lnSpc>
            </a:pPr>
            <a:r>
              <a:rPr lang="en-US" sz="1800" b="1"/>
              <a:t>Algorithm</a:t>
            </a:r>
            <a:r>
              <a:rPr lang="en-US" sz="1800"/>
              <a:t>: Calculates complex spatial relationships to ensure accurate and real-time collision detection.</a:t>
            </a:r>
          </a:p>
          <a:p>
            <a:pPr marL="0">
              <a:lnSpc>
                <a:spcPct val="100000"/>
              </a:lnSpc>
            </a:pPr>
            <a:endParaRPr lang="en-US" sz="1800" b="1"/>
          </a:p>
        </p:txBody>
      </p:sp>
      <p:pic>
        <p:nvPicPr>
          <p:cNvPr id="3" name="Picture 2" descr="A grey airplane with red dots&#10;&#10;Description automatically generated">
            <a:extLst>
              <a:ext uri="{FF2B5EF4-FFF2-40B4-BE49-F238E27FC236}">
                <a16:creationId xmlns:a16="http://schemas.microsoft.com/office/drawing/2014/main" id="{83F39089-C16D-0ACE-463E-2AFF914EDB2B}"/>
              </a:ext>
            </a:extLst>
          </p:cNvPr>
          <p:cNvPicPr>
            <a:picLocks noChangeAspect="1"/>
          </p:cNvPicPr>
          <p:nvPr/>
        </p:nvPicPr>
        <p:blipFill>
          <a:blip r:embed="rId3"/>
          <a:stretch>
            <a:fillRect/>
          </a:stretch>
        </p:blipFill>
        <p:spPr>
          <a:xfrm>
            <a:off x="9032301" y="17384"/>
            <a:ext cx="3020161" cy="2946084"/>
          </a:xfrm>
          <a:prstGeom prst="rect">
            <a:avLst/>
          </a:prstGeom>
        </p:spPr>
      </p:pic>
    </p:spTree>
    <p:extLst>
      <p:ext uri="{BB962C8B-B14F-4D97-AF65-F5344CB8AC3E}">
        <p14:creationId xmlns:p14="http://schemas.microsoft.com/office/powerpoint/2010/main" val="74183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864B6E-B3E9-1E5F-44C7-5B72CC2C3170}"/>
              </a:ext>
            </a:extLst>
          </p:cNvPr>
          <p:cNvSpPr>
            <a:spLocks noGrp="1"/>
          </p:cNvSpPr>
          <p:nvPr>
            <p:ph type="title"/>
          </p:nvPr>
        </p:nvSpPr>
        <p:spPr/>
        <p:txBody>
          <a:bodyPr/>
          <a:lstStyle/>
          <a:p>
            <a:r>
              <a:rPr lang="en-US"/>
              <a:t>Logic-main</a:t>
            </a:r>
          </a:p>
        </p:txBody>
      </p:sp>
      <p:sp>
        <p:nvSpPr>
          <p:cNvPr id="3" name="Content Placeholder 2">
            <a:extLst>
              <a:ext uri="{FF2B5EF4-FFF2-40B4-BE49-F238E27FC236}">
                <a16:creationId xmlns:a16="http://schemas.microsoft.com/office/drawing/2014/main" id="{7254D83D-503A-1A3B-6B3F-2D3A91AC7CD1}"/>
              </a:ext>
            </a:extLst>
          </p:cNvPr>
          <p:cNvSpPr>
            <a:spLocks noGrp="1"/>
          </p:cNvSpPr>
          <p:nvPr>
            <p:ph idx="1"/>
          </p:nvPr>
        </p:nvSpPr>
        <p:spPr>
          <a:xfrm>
            <a:off x="1020318" y="2409988"/>
            <a:ext cx="10168128" cy="3694176"/>
          </a:xfrm>
        </p:spPr>
        <p:txBody>
          <a:bodyPr vert="horz" lIns="91440" tIns="45720" rIns="91440" bIns="45720" rtlCol="0" anchor="t">
            <a:noAutofit/>
          </a:bodyPr>
          <a:lstStyle/>
          <a:p>
            <a:r>
              <a:rPr lang="en-US" sz="2000">
                <a:solidFill>
                  <a:srgbClr val="0D0D0D"/>
                </a:solidFill>
                <a:ea typeface="+mn-lt"/>
                <a:cs typeface="+mn-lt"/>
              </a:rPr>
              <a:t>The Main Module is the central hub of the game, coordinating all sub-modules, handling player inputs, and updating game states.</a:t>
            </a:r>
            <a:endParaRPr lang="en-US" sz="2000">
              <a:solidFill>
                <a:srgbClr val="000000"/>
              </a:solidFill>
              <a:ea typeface="+mn-lt"/>
              <a:cs typeface="+mn-lt"/>
            </a:endParaRPr>
          </a:p>
          <a:p>
            <a:endParaRPr lang="en-US" sz="2000" b="1"/>
          </a:p>
          <a:p>
            <a:r>
              <a:rPr lang="en-US" sz="2000" b="1">
                <a:solidFill>
                  <a:srgbClr val="000000"/>
                </a:solidFill>
                <a:ea typeface="+mn-lt"/>
                <a:cs typeface="+mn-lt"/>
              </a:rPr>
              <a:t>Inputs:</a:t>
            </a:r>
            <a:r>
              <a:rPr lang="en-US" sz="2000">
                <a:solidFill>
                  <a:srgbClr val="0D0D0D"/>
                </a:solidFill>
                <a:ea typeface="+mn-lt"/>
                <a:cs typeface="+mn-lt"/>
              </a:rPr>
              <a:t> System clock, player controls (switches and buttons).</a:t>
            </a:r>
          </a:p>
          <a:p>
            <a:r>
              <a:rPr lang="en-US" sz="2000" b="1">
                <a:solidFill>
                  <a:srgbClr val="000000"/>
                </a:solidFill>
                <a:ea typeface="+mn-lt"/>
                <a:cs typeface="+mn-lt"/>
              </a:rPr>
              <a:t>Outputs:</a:t>
            </a:r>
            <a:r>
              <a:rPr lang="en-US" sz="2000">
                <a:solidFill>
                  <a:srgbClr val="0D0D0D"/>
                </a:solidFill>
                <a:ea typeface="+mn-lt"/>
                <a:cs typeface="+mn-lt"/>
              </a:rPr>
              <a:t> Game state indicators (scores, life values), LCD display, LED indicators.</a:t>
            </a:r>
          </a:p>
          <a:p>
            <a:r>
              <a:rPr lang="en-US" sz="2000" b="1">
                <a:solidFill>
                  <a:srgbClr val="000000"/>
                </a:solidFill>
                <a:ea typeface="+mn-lt"/>
                <a:cs typeface="+mn-lt"/>
              </a:rPr>
              <a:t>Responsibilities:</a:t>
            </a:r>
            <a:r>
              <a:rPr lang="en-US" sz="2000">
                <a:solidFill>
                  <a:srgbClr val="0D0D0D"/>
                </a:solidFill>
                <a:ea typeface="+mn-lt"/>
                <a:cs typeface="+mn-lt"/>
              </a:rPr>
              <a:t> Initialize game parameters, update game logic, manage display outputs.</a:t>
            </a:r>
          </a:p>
          <a:p>
            <a:r>
              <a:rPr lang="en-US" sz="2000" b="1">
                <a:solidFill>
                  <a:srgbClr val="000000"/>
                </a:solidFill>
                <a:ea typeface="+mn-lt"/>
                <a:cs typeface="+mn-lt"/>
              </a:rPr>
              <a:t>Technical Details:</a:t>
            </a:r>
            <a:r>
              <a:rPr lang="en-US" sz="2000">
                <a:solidFill>
                  <a:srgbClr val="0D0D0D"/>
                </a:solidFill>
                <a:ea typeface="+mn-lt"/>
                <a:cs typeface="+mn-lt"/>
              </a:rPr>
              <a:t> Calls various sub-modules (Hit, Crash), manages game variables (e.g., player coordinates, enemy coordinates), and ensures real-time performance.</a:t>
            </a:r>
          </a:p>
          <a:p>
            <a:endParaRPr lang="en-US"/>
          </a:p>
        </p:txBody>
      </p:sp>
    </p:spTree>
    <p:extLst>
      <p:ext uri="{BB962C8B-B14F-4D97-AF65-F5344CB8AC3E}">
        <p14:creationId xmlns:p14="http://schemas.microsoft.com/office/powerpoint/2010/main" val="23075035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111130-BE75-7C79-8E9B-D752E980A5A3}"/>
              </a:ext>
            </a:extLst>
          </p:cNvPr>
          <p:cNvSpPr>
            <a:spLocks noGrp="1"/>
          </p:cNvSpPr>
          <p:nvPr>
            <p:ph type="title"/>
          </p:nvPr>
        </p:nvSpPr>
        <p:spPr/>
        <p:txBody>
          <a:bodyPr>
            <a:normAutofit/>
          </a:bodyPr>
          <a:lstStyle/>
          <a:p>
            <a:r>
              <a:rPr lang="en-US"/>
              <a:t>Logic Module-</a:t>
            </a:r>
            <a:br>
              <a:rPr lang="en-US"/>
            </a:br>
            <a:r>
              <a:rPr lang="en-US" sz="2800"/>
              <a:t>Main Module Implementation Details</a:t>
            </a:r>
          </a:p>
        </p:txBody>
      </p:sp>
      <p:graphicFrame>
        <p:nvGraphicFramePr>
          <p:cNvPr id="19" name="Content Placeholder 2">
            <a:extLst>
              <a:ext uri="{FF2B5EF4-FFF2-40B4-BE49-F238E27FC236}">
                <a16:creationId xmlns:a16="http://schemas.microsoft.com/office/drawing/2014/main" id="{6740E8E7-9CA7-BD88-473A-34E01B9BF27E}"/>
              </a:ext>
            </a:extLst>
          </p:cNvPr>
          <p:cNvGraphicFramePr>
            <a:graphicFrameLocks noGrp="1"/>
          </p:cNvGraphicFramePr>
          <p:nvPr>
            <p:ph idx="1"/>
          </p:nvPr>
        </p:nvGraphicFramePr>
        <p:xfrm>
          <a:off x="952283" y="2478024"/>
          <a:ext cx="10331413" cy="403435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092900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671031F-981B-0521-4CDA-F0D85E1A3ACC}"/>
              </a:ext>
            </a:extLst>
          </p:cNvPr>
          <p:cNvSpPr>
            <a:spLocks noGrp="1"/>
          </p:cNvSpPr>
          <p:nvPr>
            <p:ph type="title"/>
          </p:nvPr>
        </p:nvSpPr>
        <p:spPr>
          <a:xfrm>
            <a:off x="841248" y="256032"/>
            <a:ext cx="10506456" cy="1014984"/>
          </a:xfrm>
        </p:spPr>
        <p:txBody>
          <a:bodyPr anchor="b">
            <a:normAutofit/>
          </a:bodyPr>
          <a:lstStyle/>
          <a:p>
            <a:r>
              <a:rPr lang="en-US" sz="3100"/>
              <a:t>Logic Module-</a:t>
            </a:r>
            <a:br>
              <a:rPr lang="en-US" sz="3100"/>
            </a:br>
            <a:r>
              <a:rPr lang="en-US" sz="3100"/>
              <a:t>Test Bench and Verification</a:t>
            </a:r>
          </a:p>
        </p:txBody>
      </p:sp>
      <p:sp>
        <p:nvSpPr>
          <p:cNvPr id="11" name="Rectangle 10">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9144"/>
          </a:xfrm>
          <a:prstGeom prst="rect">
            <a:avLst/>
          </a:prstGeom>
          <a:solidFill>
            <a:schemeClr val="tx1">
              <a:lumMod val="65000"/>
              <a:lumOff val="35000"/>
              <a:alpha val="30000"/>
            </a:schemeClr>
          </a:solidFill>
          <a:ln w="9525">
            <a:solidFill>
              <a:schemeClr val="tx1">
                <a:lumMod val="65000"/>
                <a:lumOff val="3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5" name="Content Placeholder 2">
            <a:extLst>
              <a:ext uri="{FF2B5EF4-FFF2-40B4-BE49-F238E27FC236}">
                <a16:creationId xmlns:a16="http://schemas.microsoft.com/office/drawing/2014/main" id="{B7E479B9-8523-C456-D27C-05E6E17C4BA8}"/>
              </a:ext>
            </a:extLst>
          </p:cNvPr>
          <p:cNvGraphicFramePr>
            <a:graphicFrameLocks noGrp="1"/>
          </p:cNvGraphicFramePr>
          <p:nvPr>
            <p:ph idx="1"/>
            <p:extLst>
              <p:ext uri="{D42A27DB-BD31-4B8C-83A1-F6EECF244321}">
                <p14:modId xmlns:p14="http://schemas.microsoft.com/office/powerpoint/2010/main" val="3529173374"/>
              </p:ext>
            </p:extLst>
          </p:nvPr>
        </p:nvGraphicFramePr>
        <p:xfrm>
          <a:off x="838200" y="1926266"/>
          <a:ext cx="10515600" cy="435752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6184602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ABED0B-F5CD-1569-ACFC-C1A62C978B47}"/>
              </a:ext>
            </a:extLst>
          </p:cNvPr>
          <p:cNvSpPr>
            <a:spLocks noGrp="1"/>
          </p:cNvSpPr>
          <p:nvPr>
            <p:ph type="title"/>
          </p:nvPr>
        </p:nvSpPr>
        <p:spPr/>
        <p:txBody>
          <a:bodyPr/>
          <a:lstStyle/>
          <a:p>
            <a:r>
              <a:rPr lang="en-GB"/>
              <a:t>Audio Related File Directory</a:t>
            </a:r>
            <a:endParaRPr lang="en-US"/>
          </a:p>
        </p:txBody>
      </p:sp>
      <p:pic>
        <p:nvPicPr>
          <p:cNvPr id="4" name="Picture 3">
            <a:extLst>
              <a:ext uri="{FF2B5EF4-FFF2-40B4-BE49-F238E27FC236}">
                <a16:creationId xmlns:a16="http://schemas.microsoft.com/office/drawing/2014/main" id="{D8030D09-9097-BE5A-B228-90D085E00F18}"/>
              </a:ext>
            </a:extLst>
          </p:cNvPr>
          <p:cNvPicPr>
            <a:picLocks noChangeAspect="1"/>
          </p:cNvPicPr>
          <p:nvPr/>
        </p:nvPicPr>
        <p:blipFill>
          <a:blip r:embed="rId3"/>
          <a:stretch>
            <a:fillRect/>
          </a:stretch>
        </p:blipFill>
        <p:spPr>
          <a:xfrm>
            <a:off x="3587922" y="1424730"/>
            <a:ext cx="6785401" cy="5641569"/>
          </a:xfrm>
          <a:prstGeom prst="rect">
            <a:avLst/>
          </a:prstGeom>
        </p:spPr>
      </p:pic>
      <p:pic>
        <p:nvPicPr>
          <p:cNvPr id="5" name="Picture 4" descr="A screenshot of a computer&#10;&#10;Description automatically generated">
            <a:extLst>
              <a:ext uri="{FF2B5EF4-FFF2-40B4-BE49-F238E27FC236}">
                <a16:creationId xmlns:a16="http://schemas.microsoft.com/office/drawing/2014/main" id="{9CBC90F9-C0A9-704D-C4EC-0574A4A283A8}"/>
              </a:ext>
            </a:extLst>
          </p:cNvPr>
          <p:cNvPicPr>
            <a:picLocks noChangeAspect="1"/>
          </p:cNvPicPr>
          <p:nvPr/>
        </p:nvPicPr>
        <p:blipFill>
          <a:blip r:embed="rId4"/>
          <a:stretch>
            <a:fillRect/>
          </a:stretch>
        </p:blipFill>
        <p:spPr>
          <a:xfrm>
            <a:off x="385948" y="1414249"/>
            <a:ext cx="3204703" cy="5442271"/>
          </a:xfrm>
          <a:prstGeom prst="rect">
            <a:avLst/>
          </a:prstGeom>
        </p:spPr>
      </p:pic>
    </p:spTree>
    <p:extLst>
      <p:ext uri="{BB962C8B-B14F-4D97-AF65-F5344CB8AC3E}">
        <p14:creationId xmlns:p14="http://schemas.microsoft.com/office/powerpoint/2010/main" val="27530893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ABED0B-F5CD-1569-ACFC-C1A62C978B47}"/>
              </a:ext>
            </a:extLst>
          </p:cNvPr>
          <p:cNvSpPr>
            <a:spLocks noGrp="1"/>
          </p:cNvSpPr>
          <p:nvPr>
            <p:ph type="title"/>
          </p:nvPr>
        </p:nvSpPr>
        <p:spPr/>
        <p:txBody>
          <a:bodyPr/>
          <a:lstStyle/>
          <a:p>
            <a:r>
              <a:rPr lang="en-GB"/>
              <a:t>Cut And Config the Music We Need</a:t>
            </a:r>
            <a:endParaRPr lang="en-US"/>
          </a:p>
        </p:txBody>
      </p:sp>
      <p:pic>
        <p:nvPicPr>
          <p:cNvPr id="4" name="图片 3">
            <a:extLst>
              <a:ext uri="{FF2B5EF4-FFF2-40B4-BE49-F238E27FC236}">
                <a16:creationId xmlns:a16="http://schemas.microsoft.com/office/drawing/2014/main" id="{2428BB19-0C07-A89F-AF03-6F3CFB22BFF5}"/>
              </a:ext>
            </a:extLst>
          </p:cNvPr>
          <p:cNvPicPr>
            <a:picLocks noChangeAspect="1"/>
          </p:cNvPicPr>
          <p:nvPr/>
        </p:nvPicPr>
        <p:blipFill>
          <a:blip r:embed="rId5"/>
          <a:stretch>
            <a:fillRect/>
          </a:stretch>
        </p:blipFill>
        <p:spPr>
          <a:xfrm>
            <a:off x="1886478" y="1845602"/>
            <a:ext cx="8283795" cy="5012398"/>
          </a:xfrm>
          <a:prstGeom prst="rect">
            <a:avLst/>
          </a:prstGeom>
        </p:spPr>
      </p:pic>
      <p:pic>
        <p:nvPicPr>
          <p:cNvPr id="6" name="gameover">
            <a:hlinkClick r:id="" action="ppaction://media"/>
            <a:extLst>
              <a:ext uri="{FF2B5EF4-FFF2-40B4-BE49-F238E27FC236}">
                <a16:creationId xmlns:a16="http://schemas.microsoft.com/office/drawing/2014/main" id="{E5363D44-35A5-7D63-14E4-8059D8B6207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912368" y="2464873"/>
            <a:ext cx="406400" cy="406400"/>
          </a:xfrm>
          <a:prstGeom prst="rect">
            <a:avLst/>
          </a:prstGeom>
        </p:spPr>
      </p:pic>
      <p:sp>
        <p:nvSpPr>
          <p:cNvPr id="3" name="TextBox 2">
            <a:extLst>
              <a:ext uri="{FF2B5EF4-FFF2-40B4-BE49-F238E27FC236}">
                <a16:creationId xmlns:a16="http://schemas.microsoft.com/office/drawing/2014/main" id="{452681A6-A166-95F0-33AB-F2901C00E3FA}"/>
              </a:ext>
            </a:extLst>
          </p:cNvPr>
          <p:cNvSpPr txBox="1"/>
          <p:nvPr/>
        </p:nvSpPr>
        <p:spPr>
          <a:xfrm>
            <a:off x="4926701" y="1548276"/>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Audacity</a:t>
            </a:r>
          </a:p>
        </p:txBody>
      </p:sp>
    </p:spTree>
    <p:extLst>
      <p:ext uri="{BB962C8B-B14F-4D97-AF65-F5344CB8AC3E}">
        <p14:creationId xmlns:p14="http://schemas.microsoft.com/office/powerpoint/2010/main" val="1790669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45"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ABED0B-F5CD-1569-ACFC-C1A62C978B47}"/>
              </a:ext>
            </a:extLst>
          </p:cNvPr>
          <p:cNvSpPr>
            <a:spLocks noGrp="1"/>
          </p:cNvSpPr>
          <p:nvPr>
            <p:ph type="title"/>
          </p:nvPr>
        </p:nvSpPr>
        <p:spPr/>
        <p:txBody>
          <a:bodyPr/>
          <a:lstStyle/>
          <a:p>
            <a:r>
              <a:rPr lang="en-GB"/>
              <a:t>Generate </a:t>
            </a:r>
            <a:r>
              <a:rPr lang="en-US" altLang="zh-CN"/>
              <a:t>M</a:t>
            </a:r>
            <a:r>
              <a:rPr lang="en-GB"/>
              <a:t>if File</a:t>
            </a:r>
            <a:endParaRPr lang="en-US"/>
          </a:p>
        </p:txBody>
      </p:sp>
      <p:pic>
        <p:nvPicPr>
          <p:cNvPr id="5" name="图片 4">
            <a:extLst>
              <a:ext uri="{FF2B5EF4-FFF2-40B4-BE49-F238E27FC236}">
                <a16:creationId xmlns:a16="http://schemas.microsoft.com/office/drawing/2014/main" id="{C62DA002-B516-8ECB-1227-F561A682BBAC}"/>
              </a:ext>
            </a:extLst>
          </p:cNvPr>
          <p:cNvPicPr>
            <a:picLocks noChangeAspect="1"/>
          </p:cNvPicPr>
          <p:nvPr/>
        </p:nvPicPr>
        <p:blipFill>
          <a:blip r:embed="rId3"/>
          <a:stretch>
            <a:fillRect/>
          </a:stretch>
        </p:blipFill>
        <p:spPr>
          <a:xfrm>
            <a:off x="2275936" y="1409076"/>
            <a:ext cx="7039050" cy="5448924"/>
          </a:xfrm>
          <a:prstGeom prst="rect">
            <a:avLst/>
          </a:prstGeom>
        </p:spPr>
      </p:pic>
      <p:pic>
        <p:nvPicPr>
          <p:cNvPr id="8" name="图片 7">
            <a:extLst>
              <a:ext uri="{FF2B5EF4-FFF2-40B4-BE49-F238E27FC236}">
                <a16:creationId xmlns:a16="http://schemas.microsoft.com/office/drawing/2014/main" id="{1A540ED9-B368-DE5A-EA47-AED11FA6761E}"/>
              </a:ext>
            </a:extLst>
          </p:cNvPr>
          <p:cNvPicPr>
            <a:picLocks noChangeAspect="1"/>
          </p:cNvPicPr>
          <p:nvPr/>
        </p:nvPicPr>
        <p:blipFill>
          <a:blip r:embed="rId4"/>
          <a:stretch>
            <a:fillRect/>
          </a:stretch>
        </p:blipFill>
        <p:spPr>
          <a:xfrm>
            <a:off x="8085776" y="0"/>
            <a:ext cx="2458419" cy="6858000"/>
          </a:xfrm>
          <a:prstGeom prst="rect">
            <a:avLst/>
          </a:prstGeom>
        </p:spPr>
      </p:pic>
    </p:spTree>
    <p:extLst>
      <p:ext uri="{BB962C8B-B14F-4D97-AF65-F5344CB8AC3E}">
        <p14:creationId xmlns:p14="http://schemas.microsoft.com/office/powerpoint/2010/main" val="1130966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99BC56-978E-CE13-1122-2E71A8982298}"/>
              </a:ext>
            </a:extLst>
          </p:cNvPr>
          <p:cNvSpPr>
            <a:spLocks noGrp="1"/>
          </p:cNvSpPr>
          <p:nvPr>
            <p:ph type="title"/>
          </p:nvPr>
        </p:nvSpPr>
        <p:spPr/>
        <p:txBody>
          <a:bodyPr/>
          <a:lstStyle/>
          <a:p>
            <a:r>
              <a:rPr lang="en-GB" err="1"/>
              <a:t>Mif</a:t>
            </a:r>
            <a:r>
              <a:rPr lang="en-GB"/>
              <a:t> Data Reading Related Testbench</a:t>
            </a:r>
            <a:endParaRPr lang="en-US"/>
          </a:p>
        </p:txBody>
      </p:sp>
      <p:pic>
        <p:nvPicPr>
          <p:cNvPr id="13" name="图片 12">
            <a:extLst>
              <a:ext uri="{FF2B5EF4-FFF2-40B4-BE49-F238E27FC236}">
                <a16:creationId xmlns:a16="http://schemas.microsoft.com/office/drawing/2014/main" id="{0A281161-649C-BA53-46EB-91EA94BDB2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9" y="2126961"/>
            <a:ext cx="12511185" cy="1368321"/>
          </a:xfrm>
          <a:prstGeom prst="rect">
            <a:avLst/>
          </a:prstGeom>
        </p:spPr>
      </p:pic>
      <p:sp>
        <p:nvSpPr>
          <p:cNvPr id="4" name="文本框 3">
            <a:extLst>
              <a:ext uri="{FF2B5EF4-FFF2-40B4-BE49-F238E27FC236}">
                <a16:creationId xmlns:a16="http://schemas.microsoft.com/office/drawing/2014/main" id="{819BDBED-74CB-2A35-72CE-B23F9824835F}"/>
              </a:ext>
            </a:extLst>
          </p:cNvPr>
          <p:cNvSpPr txBox="1"/>
          <p:nvPr/>
        </p:nvSpPr>
        <p:spPr>
          <a:xfrm>
            <a:off x="3811010" y="1665183"/>
            <a:ext cx="4203395" cy="461665"/>
          </a:xfrm>
          <a:prstGeom prst="rect">
            <a:avLst/>
          </a:prstGeom>
          <a:noFill/>
        </p:spPr>
        <p:txBody>
          <a:bodyPr wrap="none" rtlCol="0">
            <a:spAutoFit/>
          </a:bodyPr>
          <a:lstStyle/>
          <a:p>
            <a:r>
              <a:rPr lang="en-US" altLang="zh-CN" sz="2400"/>
              <a:t>Testbench of </a:t>
            </a:r>
            <a:r>
              <a:rPr lang="en-US" altLang="zh-CN" sz="2400" err="1"/>
              <a:t>CounterNBit.v</a:t>
            </a:r>
            <a:endParaRPr lang="zh-CN" altLang="en-US" sz="2400"/>
          </a:p>
        </p:txBody>
      </p:sp>
      <p:sp>
        <p:nvSpPr>
          <p:cNvPr id="7" name="文本框 6">
            <a:extLst>
              <a:ext uri="{FF2B5EF4-FFF2-40B4-BE49-F238E27FC236}">
                <a16:creationId xmlns:a16="http://schemas.microsoft.com/office/drawing/2014/main" id="{9845BEB9-AB5B-ECF5-7132-341E780D2C95}"/>
              </a:ext>
            </a:extLst>
          </p:cNvPr>
          <p:cNvSpPr txBox="1"/>
          <p:nvPr/>
        </p:nvSpPr>
        <p:spPr>
          <a:xfrm>
            <a:off x="3811941" y="3821168"/>
            <a:ext cx="3637534" cy="461665"/>
          </a:xfrm>
          <a:prstGeom prst="rect">
            <a:avLst/>
          </a:prstGeom>
          <a:noFill/>
        </p:spPr>
        <p:txBody>
          <a:bodyPr wrap="none" rtlCol="0">
            <a:spAutoFit/>
          </a:bodyPr>
          <a:lstStyle/>
          <a:p>
            <a:r>
              <a:rPr lang="en-US" altLang="zh-CN" sz="2400"/>
              <a:t>Testbench of </a:t>
            </a:r>
            <a:r>
              <a:rPr lang="en-US" altLang="zh-CN" sz="2400" err="1"/>
              <a:t>test_rom.v</a:t>
            </a:r>
            <a:endParaRPr lang="zh-CN" altLang="en-US" sz="2400"/>
          </a:p>
        </p:txBody>
      </p:sp>
      <p:pic>
        <p:nvPicPr>
          <p:cNvPr id="6" name="Picture 5" descr="A screenshot of a computer screen&#10;&#10;Description automatically generated">
            <a:extLst>
              <a:ext uri="{FF2B5EF4-FFF2-40B4-BE49-F238E27FC236}">
                <a16:creationId xmlns:a16="http://schemas.microsoft.com/office/drawing/2014/main" id="{D66DC7FF-BB59-88E2-EE61-DE109F494DD5}"/>
              </a:ext>
            </a:extLst>
          </p:cNvPr>
          <p:cNvPicPr>
            <a:picLocks noChangeAspect="1"/>
          </p:cNvPicPr>
          <p:nvPr/>
        </p:nvPicPr>
        <p:blipFill>
          <a:blip r:embed="rId4"/>
          <a:stretch>
            <a:fillRect/>
          </a:stretch>
        </p:blipFill>
        <p:spPr>
          <a:xfrm>
            <a:off x="0" y="4410789"/>
            <a:ext cx="12192000" cy="1596919"/>
          </a:xfrm>
          <a:prstGeom prst="rect">
            <a:avLst/>
          </a:prstGeom>
        </p:spPr>
      </p:pic>
    </p:spTree>
    <p:extLst>
      <p:ext uri="{BB962C8B-B14F-4D97-AF65-F5344CB8AC3E}">
        <p14:creationId xmlns:p14="http://schemas.microsoft.com/office/powerpoint/2010/main" val="393986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 presetClass="entr" presetSubtype="0" fill="hold" nodeType="withEffect">
                                  <p:stCondLst>
                                    <p:cond delay="0"/>
                                  </p:stCondLst>
                                  <p:childTnLst>
                                    <p:set>
                                      <p:cBhvr>
                                        <p:cTn id="17"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1CCCE2-D42B-4166-8DE6-C4F03F491DB6}"/>
              </a:ext>
            </a:extLst>
          </p:cNvPr>
          <p:cNvSpPr>
            <a:spLocks noGrp="1"/>
          </p:cNvSpPr>
          <p:nvPr>
            <p:ph type="title"/>
          </p:nvPr>
        </p:nvSpPr>
        <p:spPr/>
        <p:txBody>
          <a:bodyPr/>
          <a:lstStyle/>
          <a:p>
            <a:r>
              <a:rPr lang="en-US" altLang="zh-CN" sz="4000"/>
              <a:t>State Machine Settings For IIC</a:t>
            </a:r>
            <a:endParaRPr lang="en-US"/>
          </a:p>
        </p:txBody>
      </p:sp>
      <p:pic>
        <p:nvPicPr>
          <p:cNvPr id="10" name="图片 9" descr="图示, 示意图&#10;&#10;描述已自动生成">
            <a:extLst>
              <a:ext uri="{FF2B5EF4-FFF2-40B4-BE49-F238E27FC236}">
                <a16:creationId xmlns:a16="http://schemas.microsoft.com/office/drawing/2014/main" id="{AF035377-75FE-A937-3D73-868185E449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6350" y="2527935"/>
            <a:ext cx="9639300" cy="3781425"/>
          </a:xfrm>
          <a:prstGeom prst="rect">
            <a:avLst/>
          </a:prstGeom>
        </p:spPr>
      </p:pic>
    </p:spTree>
    <p:extLst>
      <p:ext uri="{BB962C8B-B14F-4D97-AF65-F5344CB8AC3E}">
        <p14:creationId xmlns:p14="http://schemas.microsoft.com/office/powerpoint/2010/main" val="42671421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 name="Rectangle 37">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39" name="Rectangle 38">
            <a:extLst>
              <a:ext uri="{FF2B5EF4-FFF2-40B4-BE49-F238E27FC236}">
                <a16:creationId xmlns:a16="http://schemas.microsoft.com/office/drawing/2014/main" id="{FC3D2873-2194-4FB0-BFBA-7E7EEB9848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screenshot of a computer&#10;&#10;Description automatically generated">
            <a:extLst>
              <a:ext uri="{FF2B5EF4-FFF2-40B4-BE49-F238E27FC236}">
                <a16:creationId xmlns:a16="http://schemas.microsoft.com/office/drawing/2014/main" id="{33DE7ED6-E055-CD56-C28F-B1A07174FF16}"/>
              </a:ext>
            </a:extLst>
          </p:cNvPr>
          <p:cNvPicPr>
            <a:picLocks noChangeAspect="1"/>
          </p:cNvPicPr>
          <p:nvPr/>
        </p:nvPicPr>
        <p:blipFill rotWithShape="1">
          <a:blip r:embed="rId2"/>
          <a:srcRect l="31159" t="-321" r="-573" b="20833"/>
          <a:stretch/>
        </p:blipFill>
        <p:spPr>
          <a:xfrm>
            <a:off x="8170093" y="10"/>
            <a:ext cx="4019861" cy="3465699"/>
          </a:xfrm>
          <a:custGeom>
            <a:avLst/>
            <a:gdLst/>
            <a:ahLst/>
            <a:cxnLst/>
            <a:rect l="l" t="t" r="r" b="b"/>
            <a:pathLst>
              <a:path w="3662680" h="3401568">
                <a:moveTo>
                  <a:pt x="0" y="0"/>
                </a:moveTo>
                <a:lnTo>
                  <a:pt x="3662680" y="0"/>
                </a:lnTo>
                <a:lnTo>
                  <a:pt x="3662680" y="3401568"/>
                </a:lnTo>
                <a:lnTo>
                  <a:pt x="774527" y="3401568"/>
                </a:lnTo>
                <a:lnTo>
                  <a:pt x="769892" y="3133175"/>
                </a:lnTo>
                <a:cubicBezTo>
                  <a:pt x="732577" y="2055441"/>
                  <a:pt x="492520" y="1056020"/>
                  <a:pt x="104445" y="215033"/>
                </a:cubicBezTo>
                <a:close/>
              </a:path>
            </a:pathLst>
          </a:custGeom>
        </p:spPr>
      </p:pic>
      <p:pic>
        <p:nvPicPr>
          <p:cNvPr id="5" name="Picture 4" descr="A screenshot of a computer&#10;&#10;Description automatically generated">
            <a:extLst>
              <a:ext uri="{FF2B5EF4-FFF2-40B4-BE49-F238E27FC236}">
                <a16:creationId xmlns:a16="http://schemas.microsoft.com/office/drawing/2014/main" id="{D6C5EA4A-69B2-05E6-069A-DD5771E6FFD2}"/>
              </a:ext>
            </a:extLst>
          </p:cNvPr>
          <p:cNvPicPr>
            <a:picLocks noChangeAspect="1"/>
          </p:cNvPicPr>
          <p:nvPr/>
        </p:nvPicPr>
        <p:blipFill rotWithShape="1">
          <a:blip r:embed="rId3"/>
          <a:srcRect t="40804" r="-2" b="-2"/>
          <a:stretch/>
        </p:blipFill>
        <p:spPr>
          <a:xfrm>
            <a:off x="5115314" y="10"/>
            <a:ext cx="4118110" cy="3401558"/>
          </a:xfrm>
          <a:custGeom>
            <a:avLst/>
            <a:gdLst/>
            <a:ahLst/>
            <a:cxnLst/>
            <a:rect l="l" t="t" r="r" b="b"/>
            <a:pathLst>
              <a:path w="4118110" h="3401568">
                <a:moveTo>
                  <a:pt x="0" y="0"/>
                </a:moveTo>
                <a:lnTo>
                  <a:pt x="3343575" y="0"/>
                </a:lnTo>
                <a:lnTo>
                  <a:pt x="3448028" y="215050"/>
                </a:lnTo>
                <a:cubicBezTo>
                  <a:pt x="3836103" y="1056037"/>
                  <a:pt x="4076161" y="2055458"/>
                  <a:pt x="4113475" y="3133192"/>
                </a:cubicBezTo>
                <a:lnTo>
                  <a:pt x="4118110" y="3401568"/>
                </a:lnTo>
                <a:lnTo>
                  <a:pt x="801224" y="3401568"/>
                </a:lnTo>
                <a:lnTo>
                  <a:pt x="797493" y="3185579"/>
                </a:lnTo>
                <a:cubicBezTo>
                  <a:pt x="756786" y="2009870"/>
                  <a:pt x="474799" y="927359"/>
                  <a:pt x="22579" y="42066"/>
                </a:cubicBezTo>
                <a:close/>
              </a:path>
            </a:pathLst>
          </a:custGeom>
        </p:spPr>
      </p:pic>
      <p:pic>
        <p:nvPicPr>
          <p:cNvPr id="6" name="Picture 5" descr="A screenshot of a computer&#10;&#10;Description automatically generated">
            <a:extLst>
              <a:ext uri="{FF2B5EF4-FFF2-40B4-BE49-F238E27FC236}">
                <a16:creationId xmlns:a16="http://schemas.microsoft.com/office/drawing/2014/main" id="{22238CF4-EE11-ED7E-8E81-5610C4F3C25D}"/>
              </a:ext>
            </a:extLst>
          </p:cNvPr>
          <p:cNvPicPr>
            <a:picLocks noChangeAspect="1"/>
          </p:cNvPicPr>
          <p:nvPr/>
        </p:nvPicPr>
        <p:blipFill rotWithShape="1">
          <a:blip r:embed="rId4"/>
          <a:srcRect t="16677" r="-1" b="13889"/>
          <a:stretch/>
        </p:blipFill>
        <p:spPr>
          <a:xfrm>
            <a:off x="5168353" y="3456432"/>
            <a:ext cx="7023646" cy="3401568"/>
          </a:xfrm>
          <a:custGeom>
            <a:avLst/>
            <a:gdLst/>
            <a:ahLst/>
            <a:cxnLst/>
            <a:rect l="l" t="t" r="r" b="b"/>
            <a:pathLst>
              <a:path w="7023646" h="3401568">
                <a:moveTo>
                  <a:pt x="749132" y="0"/>
                </a:moveTo>
                <a:lnTo>
                  <a:pt x="7023646" y="0"/>
                </a:lnTo>
                <a:lnTo>
                  <a:pt x="7023646" y="3401568"/>
                </a:lnTo>
                <a:lnTo>
                  <a:pt x="0" y="3401568"/>
                </a:lnTo>
                <a:lnTo>
                  <a:pt x="79008" y="3238906"/>
                </a:lnTo>
                <a:cubicBezTo>
                  <a:pt x="502362" y="2321466"/>
                  <a:pt x="749563" y="1215476"/>
                  <a:pt x="749563" y="24956"/>
                </a:cubicBezTo>
                <a:close/>
              </a:path>
            </a:pathLst>
          </a:custGeom>
        </p:spPr>
      </p:pic>
      <p:sp useBgFill="1">
        <p:nvSpPr>
          <p:cNvPr id="40" name="Freeform: Shape 39">
            <a:extLst>
              <a:ext uri="{FF2B5EF4-FFF2-40B4-BE49-F238E27FC236}">
                <a16:creationId xmlns:a16="http://schemas.microsoft.com/office/drawing/2014/main" id="{B228652A-FD81-4A3C-B164-2012BF4EE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927943" cy="6858000"/>
          </a:xfrm>
          <a:custGeom>
            <a:avLst/>
            <a:gdLst>
              <a:gd name="connsiteX0" fmla="*/ 0 w 5927943"/>
              <a:gd name="connsiteY0" fmla="*/ 0 h 6858000"/>
              <a:gd name="connsiteX1" fmla="*/ 5129522 w 5927943"/>
              <a:gd name="connsiteY1" fmla="*/ 0 h 6858000"/>
              <a:gd name="connsiteX2" fmla="*/ 5289639 w 5927943"/>
              <a:gd name="connsiteY2" fmla="*/ 323150 h 6858000"/>
              <a:gd name="connsiteX3" fmla="*/ 5927943 w 5927943"/>
              <a:gd name="connsiteY3" fmla="*/ 3476847 h 6858000"/>
              <a:gd name="connsiteX4" fmla="*/ 5289639 w 5927943"/>
              <a:gd name="connsiteY4" fmla="*/ 6630545 h 6858000"/>
              <a:gd name="connsiteX5" fmla="*/ 5176937 w 5927943"/>
              <a:gd name="connsiteY5" fmla="*/ 6858000 h 6858000"/>
              <a:gd name="connsiteX6" fmla="*/ 0 w 592794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27943" h="6858000">
                <a:moveTo>
                  <a:pt x="0" y="0"/>
                </a:moveTo>
                <a:lnTo>
                  <a:pt x="5129522" y="0"/>
                </a:lnTo>
                <a:lnTo>
                  <a:pt x="5289639" y="323150"/>
                </a:lnTo>
                <a:cubicBezTo>
                  <a:pt x="5692631" y="1223391"/>
                  <a:pt x="5927943" y="2308646"/>
                  <a:pt x="5927943" y="3476847"/>
                </a:cubicBezTo>
                <a:cubicBezTo>
                  <a:pt x="5927943" y="4645048"/>
                  <a:pt x="5692631" y="5730304"/>
                  <a:pt x="5289639" y="6630545"/>
                </a:cubicBezTo>
                <a:lnTo>
                  <a:pt x="5176937"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41" name="Freeform: Shape 40">
            <a:extLst>
              <a:ext uri="{FF2B5EF4-FFF2-40B4-BE49-F238E27FC236}">
                <a16:creationId xmlns:a16="http://schemas.microsoft.com/office/drawing/2014/main" id="{FE8F25D8-4980-4C67-9E0C-7BE94C9CBF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917310" cy="6858000"/>
          </a:xfrm>
          <a:custGeom>
            <a:avLst/>
            <a:gdLst>
              <a:gd name="connsiteX0" fmla="*/ 0 w 5917310"/>
              <a:gd name="connsiteY0" fmla="*/ 0 h 6858000"/>
              <a:gd name="connsiteX1" fmla="*/ 5118889 w 5917310"/>
              <a:gd name="connsiteY1" fmla="*/ 0 h 6858000"/>
              <a:gd name="connsiteX2" fmla="*/ 5279006 w 5917310"/>
              <a:gd name="connsiteY2" fmla="*/ 323150 h 6858000"/>
              <a:gd name="connsiteX3" fmla="*/ 5917310 w 5917310"/>
              <a:gd name="connsiteY3" fmla="*/ 3476847 h 6858000"/>
              <a:gd name="connsiteX4" fmla="*/ 5279006 w 5917310"/>
              <a:gd name="connsiteY4" fmla="*/ 6630545 h 6858000"/>
              <a:gd name="connsiteX5" fmla="*/ 5166304 w 5917310"/>
              <a:gd name="connsiteY5" fmla="*/ 6858000 h 6858000"/>
              <a:gd name="connsiteX6" fmla="*/ 0 w 591731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17310" h="6858000">
                <a:moveTo>
                  <a:pt x="0" y="0"/>
                </a:moveTo>
                <a:lnTo>
                  <a:pt x="5118889" y="0"/>
                </a:lnTo>
                <a:lnTo>
                  <a:pt x="5279006" y="323150"/>
                </a:lnTo>
                <a:cubicBezTo>
                  <a:pt x="5681998" y="1223391"/>
                  <a:pt x="5917310" y="2308646"/>
                  <a:pt x="5917310" y="3476847"/>
                </a:cubicBezTo>
                <a:cubicBezTo>
                  <a:pt x="5917310" y="4645048"/>
                  <a:pt x="5681998" y="5730304"/>
                  <a:pt x="5279006" y="6630545"/>
                </a:cubicBezTo>
                <a:lnTo>
                  <a:pt x="5166304"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3D6C916D-1492-9C32-C98E-4A6C615ECA37}"/>
              </a:ext>
            </a:extLst>
          </p:cNvPr>
          <p:cNvSpPr>
            <a:spLocks noGrp="1"/>
          </p:cNvSpPr>
          <p:nvPr>
            <p:ph type="title"/>
          </p:nvPr>
        </p:nvSpPr>
        <p:spPr>
          <a:xfrm>
            <a:off x="438912" y="1527048"/>
            <a:ext cx="5020056" cy="2770632"/>
          </a:xfrm>
        </p:spPr>
        <p:txBody>
          <a:bodyPr vert="horz" lIns="91440" tIns="45720" rIns="91440" bIns="45720" rtlCol="0" anchor="b">
            <a:normAutofit/>
          </a:bodyPr>
          <a:lstStyle/>
          <a:p>
            <a:r>
              <a:rPr lang="en-US" sz="5400"/>
              <a:t>Create IP Core</a:t>
            </a:r>
          </a:p>
        </p:txBody>
      </p:sp>
      <p:sp>
        <p:nvSpPr>
          <p:cNvPr id="42" name="Rectangle 41">
            <a:extLst>
              <a:ext uri="{FF2B5EF4-FFF2-40B4-BE49-F238E27FC236}">
                <a16:creationId xmlns:a16="http://schemas.microsoft.com/office/drawing/2014/main" id="{1A214C69-1234-4E5D-91CD-BEA0020425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67989"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 name="Rectangle 35">
            <a:extLst>
              <a:ext uri="{FF2B5EF4-FFF2-40B4-BE49-F238E27FC236}">
                <a16:creationId xmlns:a16="http://schemas.microsoft.com/office/drawing/2014/main" id="{F86E49C8-40C0-4E80-BAC0-9A66298F1D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9098" y="4461119"/>
            <a:ext cx="5019074"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6871385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51C-0764-8C5D-DA7A-86A029FAC891}"/>
              </a:ext>
            </a:extLst>
          </p:cNvPr>
          <p:cNvSpPr>
            <a:spLocks noGrp="1"/>
          </p:cNvSpPr>
          <p:nvPr>
            <p:ph type="title"/>
          </p:nvPr>
        </p:nvSpPr>
        <p:spPr/>
        <p:txBody>
          <a:bodyPr/>
          <a:lstStyle/>
          <a:p>
            <a:r>
              <a:rPr lang="en-US" altLang="zh-CN" sz="4000"/>
              <a:t>State Machine Settings For IIC</a:t>
            </a:r>
            <a:endParaRPr lang="en-US" b="0">
              <a:ea typeface="+mj-lt"/>
              <a:cs typeface="+mj-lt"/>
            </a:endParaRPr>
          </a:p>
        </p:txBody>
      </p:sp>
      <p:pic>
        <p:nvPicPr>
          <p:cNvPr id="8" name="图片 7">
            <a:extLst>
              <a:ext uri="{FF2B5EF4-FFF2-40B4-BE49-F238E27FC236}">
                <a16:creationId xmlns:a16="http://schemas.microsoft.com/office/drawing/2014/main" id="{B0A5E97E-C491-5300-2275-BDFB26DB699B}"/>
              </a:ext>
            </a:extLst>
          </p:cNvPr>
          <p:cNvPicPr>
            <a:picLocks noChangeAspect="1"/>
          </p:cNvPicPr>
          <p:nvPr/>
        </p:nvPicPr>
        <p:blipFill>
          <a:blip r:embed="rId3"/>
          <a:stretch>
            <a:fillRect/>
          </a:stretch>
        </p:blipFill>
        <p:spPr>
          <a:xfrm>
            <a:off x="839723" y="1402620"/>
            <a:ext cx="5359909" cy="5455380"/>
          </a:xfrm>
          <a:prstGeom prst="rect">
            <a:avLst/>
          </a:prstGeom>
        </p:spPr>
      </p:pic>
      <p:sp>
        <p:nvSpPr>
          <p:cNvPr id="9" name="文本框 8">
            <a:extLst>
              <a:ext uri="{FF2B5EF4-FFF2-40B4-BE49-F238E27FC236}">
                <a16:creationId xmlns:a16="http://schemas.microsoft.com/office/drawing/2014/main" id="{2247348A-BE1E-878F-22AC-39A79C4F84BB}"/>
              </a:ext>
            </a:extLst>
          </p:cNvPr>
          <p:cNvSpPr txBox="1"/>
          <p:nvPr/>
        </p:nvSpPr>
        <p:spPr>
          <a:xfrm>
            <a:off x="6096000" y="4945119"/>
            <a:ext cx="5724644" cy="369332"/>
          </a:xfrm>
          <a:prstGeom prst="rect">
            <a:avLst/>
          </a:prstGeom>
          <a:noFill/>
        </p:spPr>
        <p:txBody>
          <a:bodyPr wrap="none" rtlCol="0">
            <a:spAutoFit/>
          </a:bodyPr>
          <a:lstStyle/>
          <a:p>
            <a:r>
              <a:rPr lang="en-US" altLang="zh-CN"/>
              <a:t>2 bytes = 7-bit register ID + 9-bit register data value</a:t>
            </a:r>
            <a:endParaRPr lang="zh-CN" altLang="en-US"/>
          </a:p>
        </p:txBody>
      </p:sp>
      <p:pic>
        <p:nvPicPr>
          <p:cNvPr id="15" name="图片 14" descr="图示&#10;&#10;描述已自动生成">
            <a:extLst>
              <a:ext uri="{FF2B5EF4-FFF2-40B4-BE49-F238E27FC236}">
                <a16:creationId xmlns:a16="http://schemas.microsoft.com/office/drawing/2014/main" id="{2A6E0DA6-42E5-75FC-7E91-F8E6437D129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1345" y="2115090"/>
            <a:ext cx="10472351" cy="4356036"/>
          </a:xfrm>
          <a:prstGeom prst="rect">
            <a:avLst/>
          </a:prstGeom>
        </p:spPr>
      </p:pic>
    </p:spTree>
    <p:extLst>
      <p:ext uri="{BB962C8B-B14F-4D97-AF65-F5344CB8AC3E}">
        <p14:creationId xmlns:p14="http://schemas.microsoft.com/office/powerpoint/2010/main" val="3596590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51C-0764-8C5D-DA7A-86A029FAC891}"/>
              </a:ext>
            </a:extLst>
          </p:cNvPr>
          <p:cNvSpPr>
            <a:spLocks noGrp="1"/>
          </p:cNvSpPr>
          <p:nvPr>
            <p:ph type="title"/>
          </p:nvPr>
        </p:nvSpPr>
        <p:spPr/>
        <p:txBody>
          <a:bodyPr/>
          <a:lstStyle/>
          <a:p>
            <a:r>
              <a:rPr lang="en-US" altLang="zh-CN"/>
              <a:t>IIC </a:t>
            </a:r>
            <a:r>
              <a:rPr lang="en-GB" altLang="zh-CN"/>
              <a:t>Related Testbench</a:t>
            </a:r>
            <a:endParaRPr lang="en-US" b="0">
              <a:ea typeface="+mj-lt"/>
              <a:cs typeface="+mj-lt"/>
            </a:endParaRPr>
          </a:p>
        </p:txBody>
      </p:sp>
      <p:pic>
        <p:nvPicPr>
          <p:cNvPr id="4" name="图片 3" descr="图片包含 游戏机, 建筑, 布&#10;&#10;描述已自动生成">
            <a:extLst>
              <a:ext uri="{FF2B5EF4-FFF2-40B4-BE49-F238E27FC236}">
                <a16:creationId xmlns:a16="http://schemas.microsoft.com/office/drawing/2014/main" id="{E50759F3-22CF-E1D1-2E30-22ABE957C606}"/>
              </a:ext>
            </a:extLst>
          </p:cNvPr>
          <p:cNvPicPr>
            <a:picLocks noChangeAspect="1"/>
          </p:cNvPicPr>
          <p:nvPr/>
        </p:nvPicPr>
        <p:blipFill rotWithShape="1">
          <a:blip r:embed="rId3">
            <a:extLst>
              <a:ext uri="{28A0092B-C50C-407E-A947-70E740481C1C}">
                <a14:useLocalDpi xmlns:a14="http://schemas.microsoft.com/office/drawing/2010/main" val="0"/>
              </a:ext>
            </a:extLst>
          </a:blip>
          <a:srcRect r="44499"/>
          <a:stretch/>
        </p:blipFill>
        <p:spPr>
          <a:xfrm>
            <a:off x="-112617" y="1460762"/>
            <a:ext cx="8953876" cy="2996074"/>
          </a:xfrm>
          <a:prstGeom prst="rect">
            <a:avLst/>
          </a:prstGeom>
        </p:spPr>
      </p:pic>
      <p:sp>
        <p:nvSpPr>
          <p:cNvPr id="6" name="文本框 5">
            <a:extLst>
              <a:ext uri="{FF2B5EF4-FFF2-40B4-BE49-F238E27FC236}">
                <a16:creationId xmlns:a16="http://schemas.microsoft.com/office/drawing/2014/main" id="{A1C6494B-4B49-2E2C-FB14-2ACAFEE6AC7D}"/>
              </a:ext>
            </a:extLst>
          </p:cNvPr>
          <p:cNvSpPr txBox="1"/>
          <p:nvPr/>
        </p:nvSpPr>
        <p:spPr>
          <a:xfrm>
            <a:off x="1740758" y="1800478"/>
            <a:ext cx="6150576" cy="646331"/>
          </a:xfrm>
          <a:prstGeom prst="rect">
            <a:avLst/>
          </a:prstGeom>
          <a:noFill/>
        </p:spPr>
        <p:txBody>
          <a:bodyPr wrap="square">
            <a:spAutoFit/>
          </a:bodyPr>
          <a:lstStyle/>
          <a:p>
            <a:r>
              <a:rPr lang="en-GB" altLang="zh-CN" sz="1800" b="0" i="0">
                <a:solidFill>
                  <a:srgbClr val="FF0000"/>
                </a:solidFill>
                <a:effectLst/>
                <a:latin typeface="OpenSans-Regular"/>
              </a:rPr>
              <a:t>start-&gt;</a:t>
            </a:r>
            <a:r>
              <a:rPr lang="en-GB" altLang="zh-CN" sz="1800" b="0" i="0" err="1">
                <a:solidFill>
                  <a:srgbClr val="FF0000"/>
                </a:solidFill>
                <a:effectLst/>
                <a:latin typeface="OpenSans-Regular"/>
              </a:rPr>
              <a:t>scl</a:t>
            </a:r>
            <a:r>
              <a:rPr lang="en-GB" altLang="zh-CN" sz="1800" b="0" i="0">
                <a:solidFill>
                  <a:srgbClr val="FF0000"/>
                </a:solidFill>
                <a:effectLst/>
                <a:latin typeface="OpenSans-Regular"/>
              </a:rPr>
              <a:t>-begin-&gt;data1-&gt;data2-&gt;data3</a:t>
            </a:r>
            <a:r>
              <a:rPr lang="en-GB" altLang="zh-CN">
                <a:solidFill>
                  <a:srgbClr val="FF0000"/>
                </a:solidFill>
              </a:rPr>
              <a:t> </a:t>
            </a:r>
            <a:br>
              <a:rPr lang="en-GB" altLang="zh-CN">
                <a:solidFill>
                  <a:srgbClr val="FF0000"/>
                </a:solidFill>
              </a:rPr>
            </a:br>
            <a:endParaRPr lang="zh-CN" altLang="en-US">
              <a:solidFill>
                <a:srgbClr val="FF0000"/>
              </a:solidFill>
            </a:endParaRPr>
          </a:p>
        </p:txBody>
      </p:sp>
      <p:cxnSp>
        <p:nvCxnSpPr>
          <p:cNvPr id="10" name="直接箭头连接符 9">
            <a:extLst>
              <a:ext uri="{FF2B5EF4-FFF2-40B4-BE49-F238E27FC236}">
                <a16:creationId xmlns:a16="http://schemas.microsoft.com/office/drawing/2014/main" id="{3AF7DC32-869A-F028-029D-52B206F2BFBB}"/>
              </a:ext>
            </a:extLst>
          </p:cNvPr>
          <p:cNvCxnSpPr/>
          <p:nvPr/>
        </p:nvCxnSpPr>
        <p:spPr>
          <a:xfrm flipH="1" flipV="1">
            <a:off x="2727482" y="2088485"/>
            <a:ext cx="43249" cy="1613275"/>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1" name="图片 10" descr="图示, 示意图&#10;&#10;描述已自动生成">
            <a:extLst>
              <a:ext uri="{FF2B5EF4-FFF2-40B4-BE49-F238E27FC236}">
                <a16:creationId xmlns:a16="http://schemas.microsoft.com/office/drawing/2014/main" id="{12CE8137-1002-59D3-5099-087980C8E15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26940" y="4663030"/>
            <a:ext cx="4819650" cy="1890713"/>
          </a:xfrm>
          <a:prstGeom prst="rect">
            <a:avLst/>
          </a:prstGeom>
        </p:spPr>
      </p:pic>
      <p:pic>
        <p:nvPicPr>
          <p:cNvPr id="13" name="图片 12">
            <a:extLst>
              <a:ext uri="{FF2B5EF4-FFF2-40B4-BE49-F238E27FC236}">
                <a16:creationId xmlns:a16="http://schemas.microsoft.com/office/drawing/2014/main" id="{D005BFB9-5AE1-5053-F2DC-648A3C254483}"/>
              </a:ext>
            </a:extLst>
          </p:cNvPr>
          <p:cNvPicPr>
            <a:picLocks noChangeAspect="1"/>
          </p:cNvPicPr>
          <p:nvPr/>
        </p:nvPicPr>
        <p:blipFill rotWithShape="1">
          <a:blip r:embed="rId5"/>
          <a:srcRect l="1" r="-512"/>
          <a:stretch/>
        </p:blipFill>
        <p:spPr>
          <a:xfrm>
            <a:off x="2811208" y="1301458"/>
            <a:ext cx="8519937" cy="3202268"/>
          </a:xfrm>
          <a:prstGeom prst="rect">
            <a:avLst/>
          </a:prstGeom>
        </p:spPr>
      </p:pic>
      <p:sp>
        <p:nvSpPr>
          <p:cNvPr id="14" name="文本框 13">
            <a:extLst>
              <a:ext uri="{FF2B5EF4-FFF2-40B4-BE49-F238E27FC236}">
                <a16:creationId xmlns:a16="http://schemas.microsoft.com/office/drawing/2014/main" id="{1CA21D82-BA27-20EF-E743-5E3BEA15727E}"/>
              </a:ext>
            </a:extLst>
          </p:cNvPr>
          <p:cNvSpPr txBox="1"/>
          <p:nvPr/>
        </p:nvSpPr>
        <p:spPr>
          <a:xfrm>
            <a:off x="7206563" y="2902592"/>
            <a:ext cx="6150576" cy="646331"/>
          </a:xfrm>
          <a:prstGeom prst="rect">
            <a:avLst/>
          </a:prstGeom>
          <a:noFill/>
        </p:spPr>
        <p:txBody>
          <a:bodyPr wrap="square">
            <a:spAutoFit/>
          </a:bodyPr>
          <a:lstStyle/>
          <a:p>
            <a:r>
              <a:rPr lang="en-GB" altLang="zh-CN" sz="1800" b="0" i="0">
                <a:solidFill>
                  <a:srgbClr val="FF0000"/>
                </a:solidFill>
                <a:effectLst/>
                <a:latin typeface="OpenSans-Regular"/>
              </a:rPr>
              <a:t>Ack1-&gt;ack2-&gt;ack3-&gt;</a:t>
            </a:r>
            <a:r>
              <a:rPr lang="en-GB" altLang="zh-CN" sz="1800" b="0" i="0" err="1">
                <a:solidFill>
                  <a:srgbClr val="FF0000"/>
                </a:solidFill>
                <a:effectLst/>
                <a:latin typeface="OpenSans-Regular"/>
              </a:rPr>
              <a:t>scl_end</a:t>
            </a:r>
            <a:r>
              <a:rPr lang="en-GB" altLang="zh-CN" sz="1800" b="0" i="0">
                <a:solidFill>
                  <a:srgbClr val="FF0000"/>
                </a:solidFill>
                <a:effectLst/>
                <a:latin typeface="OpenSans-Regular"/>
              </a:rPr>
              <a:t>-&gt;stop-&gt;turn</a:t>
            </a:r>
            <a:br>
              <a:rPr lang="en-GB" altLang="zh-CN">
                <a:solidFill>
                  <a:srgbClr val="FF0000"/>
                </a:solidFill>
              </a:rPr>
            </a:br>
            <a:endParaRPr lang="zh-CN" altLang="en-US">
              <a:solidFill>
                <a:srgbClr val="FF0000"/>
              </a:solidFill>
            </a:endParaRPr>
          </a:p>
        </p:txBody>
      </p:sp>
    </p:spTree>
    <p:extLst>
      <p:ext uri="{BB962C8B-B14F-4D97-AF65-F5344CB8AC3E}">
        <p14:creationId xmlns:p14="http://schemas.microsoft.com/office/powerpoint/2010/main" val="436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fade">
                                      <p:cBhvr>
                                        <p:cTn id="2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4"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BDF605-30DA-88F4-D003-6430BEE7FFC4}"/>
              </a:ext>
            </a:extLst>
          </p:cNvPr>
          <p:cNvSpPr>
            <a:spLocks noGrp="1"/>
          </p:cNvSpPr>
          <p:nvPr>
            <p:ph type="title"/>
          </p:nvPr>
        </p:nvSpPr>
        <p:spPr/>
        <p:txBody>
          <a:bodyPr/>
          <a:lstStyle/>
          <a:p>
            <a:r>
              <a:rPr lang="en-US"/>
              <a:t>Config WM8731 Through IIC</a:t>
            </a:r>
          </a:p>
        </p:txBody>
      </p:sp>
      <p:pic>
        <p:nvPicPr>
          <p:cNvPr id="11" name="图片 10">
            <a:extLst>
              <a:ext uri="{FF2B5EF4-FFF2-40B4-BE49-F238E27FC236}">
                <a16:creationId xmlns:a16="http://schemas.microsoft.com/office/drawing/2014/main" id="{04DF21DC-5A62-8A1B-AEEB-46047EC7069E}"/>
              </a:ext>
            </a:extLst>
          </p:cNvPr>
          <p:cNvPicPr>
            <a:picLocks noChangeAspect="1"/>
          </p:cNvPicPr>
          <p:nvPr/>
        </p:nvPicPr>
        <p:blipFill>
          <a:blip r:embed="rId2"/>
          <a:stretch>
            <a:fillRect/>
          </a:stretch>
        </p:blipFill>
        <p:spPr>
          <a:xfrm>
            <a:off x="1031847" y="1405341"/>
            <a:ext cx="6209601" cy="5452659"/>
          </a:xfrm>
          <a:prstGeom prst="rect">
            <a:avLst/>
          </a:prstGeom>
        </p:spPr>
      </p:pic>
      <p:sp>
        <p:nvSpPr>
          <p:cNvPr id="3" name="TextBox 2">
            <a:extLst>
              <a:ext uri="{FF2B5EF4-FFF2-40B4-BE49-F238E27FC236}">
                <a16:creationId xmlns:a16="http://schemas.microsoft.com/office/drawing/2014/main" id="{B09C060C-28BE-2D36-B6E1-DF13BDE16BDC}"/>
              </a:ext>
            </a:extLst>
          </p:cNvPr>
          <p:cNvSpPr txBox="1"/>
          <p:nvPr/>
        </p:nvSpPr>
        <p:spPr>
          <a:xfrm>
            <a:off x="7199215" y="2000081"/>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R0 &amp; R1: Mute and Gain</a:t>
            </a:r>
          </a:p>
        </p:txBody>
      </p:sp>
      <p:sp>
        <p:nvSpPr>
          <p:cNvPr id="4" name="TextBox 3">
            <a:extLst>
              <a:ext uri="{FF2B5EF4-FFF2-40B4-BE49-F238E27FC236}">
                <a16:creationId xmlns:a16="http://schemas.microsoft.com/office/drawing/2014/main" id="{A5B80BB5-F599-3A26-3F37-7A55BD2C572A}"/>
              </a:ext>
            </a:extLst>
          </p:cNvPr>
          <p:cNvSpPr txBox="1"/>
          <p:nvPr/>
        </p:nvSpPr>
        <p:spPr>
          <a:xfrm>
            <a:off x="7199214" y="2499090"/>
            <a:ext cx="4577394"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R2 &amp; R3: Volume and zero-crossing detection circuit</a:t>
            </a:r>
          </a:p>
        </p:txBody>
      </p:sp>
      <p:sp>
        <p:nvSpPr>
          <p:cNvPr id="5" name="TextBox 4">
            <a:extLst>
              <a:ext uri="{FF2B5EF4-FFF2-40B4-BE49-F238E27FC236}">
                <a16:creationId xmlns:a16="http://schemas.microsoft.com/office/drawing/2014/main" id="{B06AD193-58FB-1C98-E7A0-0261ED83F95F}"/>
              </a:ext>
            </a:extLst>
          </p:cNvPr>
          <p:cNvSpPr txBox="1"/>
          <p:nvPr/>
        </p:nvSpPr>
        <p:spPr>
          <a:xfrm>
            <a:off x="7199214" y="3294807"/>
            <a:ext cx="434812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R4: ADC/DAC/Microphone input modes and microphone related operations</a:t>
            </a:r>
          </a:p>
        </p:txBody>
      </p:sp>
      <p:sp>
        <p:nvSpPr>
          <p:cNvPr id="6" name="TextBox 5">
            <a:extLst>
              <a:ext uri="{FF2B5EF4-FFF2-40B4-BE49-F238E27FC236}">
                <a16:creationId xmlns:a16="http://schemas.microsoft.com/office/drawing/2014/main" id="{D330D674-7D83-D910-1692-52E072EA245E}"/>
              </a:ext>
            </a:extLst>
          </p:cNvPr>
          <p:cNvSpPr txBox="1"/>
          <p:nvPr/>
        </p:nvSpPr>
        <p:spPr>
          <a:xfrm>
            <a:off x="7199214" y="4218647"/>
            <a:ext cx="27432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R5 : DAC and ADC filter related configuration</a:t>
            </a:r>
          </a:p>
        </p:txBody>
      </p:sp>
      <p:sp>
        <p:nvSpPr>
          <p:cNvPr id="7" name="TextBox 6">
            <a:extLst>
              <a:ext uri="{FF2B5EF4-FFF2-40B4-BE49-F238E27FC236}">
                <a16:creationId xmlns:a16="http://schemas.microsoft.com/office/drawing/2014/main" id="{B68ADC77-AF97-3020-9430-E43BE74AECCD}"/>
              </a:ext>
            </a:extLst>
          </p:cNvPr>
          <p:cNvSpPr txBox="1"/>
          <p:nvPr/>
        </p:nvSpPr>
        <p:spPr>
          <a:xfrm>
            <a:off x="7226187" y="4859267"/>
            <a:ext cx="457065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R6: Power saving mode for each part</a:t>
            </a:r>
          </a:p>
        </p:txBody>
      </p:sp>
      <p:sp>
        <p:nvSpPr>
          <p:cNvPr id="8" name="TextBox 7">
            <a:extLst>
              <a:ext uri="{FF2B5EF4-FFF2-40B4-BE49-F238E27FC236}">
                <a16:creationId xmlns:a16="http://schemas.microsoft.com/office/drawing/2014/main" id="{9ABCBA5C-7A3D-C181-33CB-0C5C5B9DB326}"/>
              </a:ext>
            </a:extLst>
          </p:cNvPr>
          <p:cNvSpPr txBox="1"/>
          <p:nvPr/>
        </p:nvSpPr>
        <p:spPr>
          <a:xfrm>
            <a:off x="7226187" y="5223408"/>
            <a:ext cx="4422297"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R7 &amp; R8: Set the digital audio interface and sampling rate:</a:t>
            </a:r>
          </a:p>
        </p:txBody>
      </p:sp>
    </p:spTree>
    <p:extLst>
      <p:ext uri="{BB962C8B-B14F-4D97-AF65-F5344CB8AC3E}">
        <p14:creationId xmlns:p14="http://schemas.microsoft.com/office/powerpoint/2010/main" val="41049444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BDF605-30DA-88F4-D003-6430BEE7FFC4}"/>
              </a:ext>
            </a:extLst>
          </p:cNvPr>
          <p:cNvSpPr>
            <a:spLocks noGrp="1"/>
          </p:cNvSpPr>
          <p:nvPr>
            <p:ph type="title"/>
          </p:nvPr>
        </p:nvSpPr>
        <p:spPr/>
        <p:txBody>
          <a:bodyPr/>
          <a:lstStyle/>
          <a:p>
            <a:r>
              <a:rPr lang="en-US"/>
              <a:t>Config WM8731 Through IIC</a:t>
            </a:r>
          </a:p>
        </p:txBody>
      </p:sp>
      <p:pic>
        <p:nvPicPr>
          <p:cNvPr id="20" name="图片 19">
            <a:extLst>
              <a:ext uri="{FF2B5EF4-FFF2-40B4-BE49-F238E27FC236}">
                <a16:creationId xmlns:a16="http://schemas.microsoft.com/office/drawing/2014/main" id="{D24FE571-214D-C083-126B-1633AC6B27D6}"/>
              </a:ext>
            </a:extLst>
          </p:cNvPr>
          <p:cNvPicPr>
            <a:picLocks noChangeAspect="1"/>
          </p:cNvPicPr>
          <p:nvPr/>
        </p:nvPicPr>
        <p:blipFill>
          <a:blip r:embed="rId2"/>
          <a:stretch>
            <a:fillRect/>
          </a:stretch>
        </p:blipFill>
        <p:spPr>
          <a:xfrm>
            <a:off x="699125" y="1278672"/>
            <a:ext cx="5547576" cy="5649835"/>
          </a:xfrm>
          <a:prstGeom prst="rect">
            <a:avLst/>
          </a:prstGeom>
        </p:spPr>
      </p:pic>
      <p:pic>
        <p:nvPicPr>
          <p:cNvPr id="22" name="图片 21">
            <a:extLst>
              <a:ext uri="{FF2B5EF4-FFF2-40B4-BE49-F238E27FC236}">
                <a16:creationId xmlns:a16="http://schemas.microsoft.com/office/drawing/2014/main" id="{1840D3F1-9F01-3C04-24C1-D5F4A2FA89FA}"/>
              </a:ext>
            </a:extLst>
          </p:cNvPr>
          <p:cNvPicPr>
            <a:picLocks noChangeAspect="1"/>
          </p:cNvPicPr>
          <p:nvPr/>
        </p:nvPicPr>
        <p:blipFill>
          <a:blip r:embed="rId3"/>
          <a:stretch>
            <a:fillRect/>
          </a:stretch>
        </p:blipFill>
        <p:spPr>
          <a:xfrm>
            <a:off x="6237857" y="1446205"/>
            <a:ext cx="5976966" cy="4624040"/>
          </a:xfrm>
          <a:prstGeom prst="rect">
            <a:avLst/>
          </a:prstGeom>
        </p:spPr>
      </p:pic>
      <p:pic>
        <p:nvPicPr>
          <p:cNvPr id="24" name="图片 23">
            <a:extLst>
              <a:ext uri="{FF2B5EF4-FFF2-40B4-BE49-F238E27FC236}">
                <a16:creationId xmlns:a16="http://schemas.microsoft.com/office/drawing/2014/main" id="{2F7B4069-8CD5-46C2-43DC-D3AEA17D86F1}"/>
              </a:ext>
            </a:extLst>
          </p:cNvPr>
          <p:cNvPicPr>
            <a:picLocks noChangeAspect="1"/>
          </p:cNvPicPr>
          <p:nvPr/>
        </p:nvPicPr>
        <p:blipFill>
          <a:blip r:embed="rId4"/>
          <a:stretch>
            <a:fillRect/>
          </a:stretch>
        </p:blipFill>
        <p:spPr>
          <a:xfrm>
            <a:off x="699125" y="3755850"/>
            <a:ext cx="5541165" cy="3144526"/>
          </a:xfrm>
          <a:prstGeom prst="rect">
            <a:avLst/>
          </a:prstGeom>
        </p:spPr>
      </p:pic>
    </p:spTree>
    <p:extLst>
      <p:ext uri="{BB962C8B-B14F-4D97-AF65-F5344CB8AC3E}">
        <p14:creationId xmlns:p14="http://schemas.microsoft.com/office/powerpoint/2010/main" val="287375831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BDF605-30DA-88F4-D003-6430BEE7FFC4}"/>
              </a:ext>
            </a:extLst>
          </p:cNvPr>
          <p:cNvSpPr>
            <a:spLocks noGrp="1"/>
          </p:cNvSpPr>
          <p:nvPr>
            <p:ph type="title"/>
          </p:nvPr>
        </p:nvSpPr>
        <p:spPr/>
        <p:txBody>
          <a:bodyPr/>
          <a:lstStyle/>
          <a:p>
            <a:r>
              <a:rPr lang="en-US" altLang="zh-CN"/>
              <a:t>FSM About </a:t>
            </a:r>
            <a:r>
              <a:rPr lang="en-US"/>
              <a:t>Config WM8731 Through IIC</a:t>
            </a:r>
          </a:p>
        </p:txBody>
      </p:sp>
      <p:pic>
        <p:nvPicPr>
          <p:cNvPr id="4" name="图片 3" descr="图示&#10;&#10;描述已自动生成">
            <a:extLst>
              <a:ext uri="{FF2B5EF4-FFF2-40B4-BE49-F238E27FC236}">
                <a16:creationId xmlns:a16="http://schemas.microsoft.com/office/drawing/2014/main" id="{D0BFD1EE-E8E0-4B4A-4621-F8E2ABC3F2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6618" y="1535949"/>
            <a:ext cx="10326028" cy="5322051"/>
          </a:xfrm>
          <a:prstGeom prst="rect">
            <a:avLst/>
          </a:prstGeom>
        </p:spPr>
      </p:pic>
    </p:spTree>
    <p:extLst>
      <p:ext uri="{BB962C8B-B14F-4D97-AF65-F5344CB8AC3E}">
        <p14:creationId xmlns:p14="http://schemas.microsoft.com/office/powerpoint/2010/main" val="290523137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BDF605-30DA-88F4-D003-6430BEE7FFC4}"/>
              </a:ext>
            </a:extLst>
          </p:cNvPr>
          <p:cNvSpPr>
            <a:spLocks noGrp="1"/>
          </p:cNvSpPr>
          <p:nvPr>
            <p:ph type="title"/>
          </p:nvPr>
        </p:nvSpPr>
        <p:spPr/>
        <p:txBody>
          <a:bodyPr/>
          <a:lstStyle/>
          <a:p>
            <a:r>
              <a:rPr lang="en-US"/>
              <a:t>IIS Data Transmission Part</a:t>
            </a:r>
          </a:p>
        </p:txBody>
      </p:sp>
      <p:pic>
        <p:nvPicPr>
          <p:cNvPr id="9" name="图片 8" descr="图示&#10;&#10;描述已自动生成">
            <a:extLst>
              <a:ext uri="{FF2B5EF4-FFF2-40B4-BE49-F238E27FC236}">
                <a16:creationId xmlns:a16="http://schemas.microsoft.com/office/drawing/2014/main" id="{BF9DA0B4-C27C-FC4E-238F-AA4C2742DCE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49373" y="1676400"/>
            <a:ext cx="7639050" cy="5181600"/>
          </a:xfrm>
          <a:prstGeom prst="rect">
            <a:avLst/>
          </a:prstGeom>
        </p:spPr>
      </p:pic>
    </p:spTree>
    <p:extLst>
      <p:ext uri="{BB962C8B-B14F-4D97-AF65-F5344CB8AC3E}">
        <p14:creationId xmlns:p14="http://schemas.microsoft.com/office/powerpoint/2010/main" val="417608384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BDF605-30DA-88F4-D003-6430BEE7FFC4}"/>
              </a:ext>
            </a:extLst>
          </p:cNvPr>
          <p:cNvSpPr>
            <a:spLocks noGrp="1"/>
          </p:cNvSpPr>
          <p:nvPr>
            <p:ph type="title"/>
          </p:nvPr>
        </p:nvSpPr>
        <p:spPr/>
        <p:txBody>
          <a:bodyPr/>
          <a:lstStyle/>
          <a:p>
            <a:r>
              <a:rPr lang="en-US"/>
              <a:t>IIS Data Transmission Part</a:t>
            </a:r>
          </a:p>
        </p:txBody>
      </p:sp>
      <p:pic>
        <p:nvPicPr>
          <p:cNvPr id="4" name="图片 3" descr="图示&#10;&#10;描述已自动生成">
            <a:extLst>
              <a:ext uri="{FF2B5EF4-FFF2-40B4-BE49-F238E27FC236}">
                <a16:creationId xmlns:a16="http://schemas.microsoft.com/office/drawing/2014/main" id="{72B46DE3-91A4-8A5B-8323-8BC9A8DA4C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57592" y="2483006"/>
            <a:ext cx="8995775" cy="3062054"/>
          </a:xfrm>
          <a:prstGeom prst="rect">
            <a:avLst/>
          </a:prstGeom>
        </p:spPr>
      </p:pic>
    </p:spTree>
    <p:extLst>
      <p:ext uri="{BB962C8B-B14F-4D97-AF65-F5344CB8AC3E}">
        <p14:creationId xmlns:p14="http://schemas.microsoft.com/office/powerpoint/2010/main" val="230599210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BDF605-30DA-88F4-D003-6430BEE7FFC4}"/>
              </a:ext>
            </a:extLst>
          </p:cNvPr>
          <p:cNvSpPr>
            <a:spLocks noGrp="1"/>
          </p:cNvSpPr>
          <p:nvPr>
            <p:ph type="title"/>
          </p:nvPr>
        </p:nvSpPr>
        <p:spPr/>
        <p:txBody>
          <a:bodyPr/>
          <a:lstStyle/>
          <a:p>
            <a:r>
              <a:rPr lang="en-US"/>
              <a:t>IIS Data Transmission Part</a:t>
            </a:r>
          </a:p>
        </p:txBody>
      </p:sp>
      <p:pic>
        <p:nvPicPr>
          <p:cNvPr id="7" name="图片 6">
            <a:extLst>
              <a:ext uri="{FF2B5EF4-FFF2-40B4-BE49-F238E27FC236}">
                <a16:creationId xmlns:a16="http://schemas.microsoft.com/office/drawing/2014/main" id="{541AE9F1-597A-E700-6FDB-CEFF6A23FEA2}"/>
              </a:ext>
            </a:extLst>
          </p:cNvPr>
          <p:cNvPicPr>
            <a:picLocks noChangeAspect="1"/>
          </p:cNvPicPr>
          <p:nvPr/>
        </p:nvPicPr>
        <p:blipFill>
          <a:blip r:embed="rId2"/>
          <a:stretch>
            <a:fillRect/>
          </a:stretch>
        </p:blipFill>
        <p:spPr>
          <a:xfrm>
            <a:off x="467013" y="1817438"/>
            <a:ext cx="10816683" cy="4680613"/>
          </a:xfrm>
          <a:prstGeom prst="rect">
            <a:avLst/>
          </a:prstGeom>
        </p:spPr>
      </p:pic>
      <p:pic>
        <p:nvPicPr>
          <p:cNvPr id="9" name="图片 8">
            <a:extLst>
              <a:ext uri="{FF2B5EF4-FFF2-40B4-BE49-F238E27FC236}">
                <a16:creationId xmlns:a16="http://schemas.microsoft.com/office/drawing/2014/main" id="{7B1A9F6C-7554-1144-B82E-8E418D03587A}"/>
              </a:ext>
            </a:extLst>
          </p:cNvPr>
          <p:cNvPicPr>
            <a:picLocks noChangeAspect="1"/>
          </p:cNvPicPr>
          <p:nvPr/>
        </p:nvPicPr>
        <p:blipFill>
          <a:blip r:embed="rId3"/>
          <a:stretch>
            <a:fillRect/>
          </a:stretch>
        </p:blipFill>
        <p:spPr>
          <a:xfrm>
            <a:off x="602166" y="1568606"/>
            <a:ext cx="10768805" cy="5058374"/>
          </a:xfrm>
          <a:prstGeom prst="rect">
            <a:avLst/>
          </a:prstGeom>
        </p:spPr>
      </p:pic>
    </p:spTree>
    <p:extLst>
      <p:ext uri="{BB962C8B-B14F-4D97-AF65-F5344CB8AC3E}">
        <p14:creationId xmlns:p14="http://schemas.microsoft.com/office/powerpoint/2010/main" val="2928180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BDF605-30DA-88F4-D003-6430BEE7FFC4}"/>
              </a:ext>
            </a:extLst>
          </p:cNvPr>
          <p:cNvSpPr>
            <a:spLocks noGrp="1"/>
          </p:cNvSpPr>
          <p:nvPr>
            <p:ph type="title"/>
          </p:nvPr>
        </p:nvSpPr>
        <p:spPr/>
        <p:txBody>
          <a:bodyPr/>
          <a:lstStyle/>
          <a:p>
            <a:r>
              <a:rPr lang="en-US"/>
              <a:t>Pin Set For Audio Part</a:t>
            </a:r>
          </a:p>
        </p:txBody>
      </p:sp>
      <p:pic>
        <p:nvPicPr>
          <p:cNvPr id="3" name="Picture 2" descr="A screenshot of a computer program&#10;&#10;Description automatically generated">
            <a:extLst>
              <a:ext uri="{FF2B5EF4-FFF2-40B4-BE49-F238E27FC236}">
                <a16:creationId xmlns:a16="http://schemas.microsoft.com/office/drawing/2014/main" id="{3C56B302-29BE-9AFB-24A9-A75F330CEB1C}"/>
              </a:ext>
            </a:extLst>
          </p:cNvPr>
          <p:cNvPicPr>
            <a:picLocks noChangeAspect="1"/>
          </p:cNvPicPr>
          <p:nvPr/>
        </p:nvPicPr>
        <p:blipFill rotWithShape="1">
          <a:blip r:embed="rId2"/>
          <a:srcRect l="3390" r="130"/>
          <a:stretch/>
        </p:blipFill>
        <p:spPr>
          <a:xfrm>
            <a:off x="6198652" y="1483895"/>
            <a:ext cx="4655632" cy="5374106"/>
          </a:xfrm>
          <a:prstGeom prst="rect">
            <a:avLst/>
          </a:prstGeom>
        </p:spPr>
      </p:pic>
      <p:pic>
        <p:nvPicPr>
          <p:cNvPr id="4" name="Picture 3" descr="A white table with black text&#10;&#10;Description automatically generated">
            <a:extLst>
              <a:ext uri="{FF2B5EF4-FFF2-40B4-BE49-F238E27FC236}">
                <a16:creationId xmlns:a16="http://schemas.microsoft.com/office/drawing/2014/main" id="{D5318859-4E1D-5677-6C4C-6157A40CDF84}"/>
              </a:ext>
            </a:extLst>
          </p:cNvPr>
          <p:cNvPicPr>
            <a:picLocks noChangeAspect="1"/>
          </p:cNvPicPr>
          <p:nvPr/>
        </p:nvPicPr>
        <p:blipFill>
          <a:blip r:embed="rId3"/>
          <a:stretch>
            <a:fillRect/>
          </a:stretch>
        </p:blipFill>
        <p:spPr>
          <a:xfrm>
            <a:off x="3322" y="1861084"/>
            <a:ext cx="6211803" cy="1960144"/>
          </a:xfrm>
          <a:prstGeom prst="rect">
            <a:avLst/>
          </a:prstGeom>
        </p:spPr>
      </p:pic>
      <p:pic>
        <p:nvPicPr>
          <p:cNvPr id="5" name="Picture 4" descr="A screenshot of a computer&#10;&#10;Description automatically generated">
            <a:extLst>
              <a:ext uri="{FF2B5EF4-FFF2-40B4-BE49-F238E27FC236}">
                <a16:creationId xmlns:a16="http://schemas.microsoft.com/office/drawing/2014/main" id="{0CD71481-6E1F-F79B-F96B-17E9440E9EA8}"/>
              </a:ext>
            </a:extLst>
          </p:cNvPr>
          <p:cNvPicPr>
            <a:picLocks noChangeAspect="1"/>
          </p:cNvPicPr>
          <p:nvPr/>
        </p:nvPicPr>
        <p:blipFill>
          <a:blip r:embed="rId4"/>
          <a:stretch>
            <a:fillRect/>
          </a:stretch>
        </p:blipFill>
        <p:spPr>
          <a:xfrm>
            <a:off x="-251" y="3827019"/>
            <a:ext cx="6188638" cy="771189"/>
          </a:xfrm>
          <a:prstGeom prst="rect">
            <a:avLst/>
          </a:prstGeom>
        </p:spPr>
      </p:pic>
      <p:pic>
        <p:nvPicPr>
          <p:cNvPr id="6" name="Picture 5" descr="A screenshot of a computer&#10;&#10;Description automatically generated">
            <a:extLst>
              <a:ext uri="{FF2B5EF4-FFF2-40B4-BE49-F238E27FC236}">
                <a16:creationId xmlns:a16="http://schemas.microsoft.com/office/drawing/2014/main" id="{2B166D46-06BD-E158-4844-684160326ED2}"/>
              </a:ext>
            </a:extLst>
          </p:cNvPr>
          <p:cNvPicPr>
            <a:picLocks noChangeAspect="1"/>
          </p:cNvPicPr>
          <p:nvPr/>
        </p:nvPicPr>
        <p:blipFill>
          <a:blip r:embed="rId5"/>
          <a:stretch>
            <a:fillRect/>
          </a:stretch>
        </p:blipFill>
        <p:spPr>
          <a:xfrm>
            <a:off x="506" y="4593789"/>
            <a:ext cx="6189396" cy="765625"/>
          </a:xfrm>
          <a:prstGeom prst="rect">
            <a:avLst/>
          </a:prstGeom>
        </p:spPr>
      </p:pic>
      <p:pic>
        <p:nvPicPr>
          <p:cNvPr id="8" name="Picture 7" descr="A screenshot of a computer&#10;&#10;Description automatically generated">
            <a:extLst>
              <a:ext uri="{FF2B5EF4-FFF2-40B4-BE49-F238E27FC236}">
                <a16:creationId xmlns:a16="http://schemas.microsoft.com/office/drawing/2014/main" id="{8805CEEF-B7E0-DCD7-84A9-5F1A4F58F86A}"/>
              </a:ext>
            </a:extLst>
          </p:cNvPr>
          <p:cNvPicPr>
            <a:picLocks noChangeAspect="1"/>
          </p:cNvPicPr>
          <p:nvPr/>
        </p:nvPicPr>
        <p:blipFill>
          <a:blip r:embed="rId6"/>
          <a:stretch>
            <a:fillRect/>
          </a:stretch>
        </p:blipFill>
        <p:spPr>
          <a:xfrm>
            <a:off x="1433" y="5360552"/>
            <a:ext cx="6221258" cy="654950"/>
          </a:xfrm>
          <a:prstGeom prst="rect">
            <a:avLst/>
          </a:prstGeom>
        </p:spPr>
      </p:pic>
    </p:spTree>
    <p:extLst>
      <p:ext uri="{BB962C8B-B14F-4D97-AF65-F5344CB8AC3E}">
        <p14:creationId xmlns:p14="http://schemas.microsoft.com/office/powerpoint/2010/main" val="241009380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BDF605-30DA-88F4-D003-6430BEE7FFC4}"/>
              </a:ext>
            </a:extLst>
          </p:cNvPr>
          <p:cNvSpPr>
            <a:spLocks noGrp="1"/>
          </p:cNvSpPr>
          <p:nvPr>
            <p:ph type="title"/>
          </p:nvPr>
        </p:nvSpPr>
        <p:spPr/>
        <p:txBody>
          <a:bodyPr/>
          <a:lstStyle/>
          <a:p>
            <a:r>
              <a:rPr lang="en-US"/>
              <a:t>Audio Display</a:t>
            </a:r>
          </a:p>
        </p:txBody>
      </p:sp>
      <p:pic>
        <p:nvPicPr>
          <p:cNvPr id="3" name="0115658ebece21a45589e02227d7cce9">
            <a:hlinkClick r:id="" action="ppaction://media"/>
            <a:extLst>
              <a:ext uri="{FF2B5EF4-FFF2-40B4-BE49-F238E27FC236}">
                <a16:creationId xmlns:a16="http://schemas.microsoft.com/office/drawing/2014/main" id="{EF8E63B9-EA2B-7786-6107-F966C703ACDF}"/>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5976763" y="493079"/>
            <a:ext cx="3566694" cy="6288505"/>
          </a:xfrm>
          <a:prstGeom prst="rect">
            <a:avLst/>
          </a:prstGeom>
        </p:spPr>
      </p:pic>
      <p:pic>
        <p:nvPicPr>
          <p:cNvPr id="4" name="gameover">
            <a:hlinkClick r:id="" action="ppaction://media"/>
            <a:extLst>
              <a:ext uri="{FF2B5EF4-FFF2-40B4-BE49-F238E27FC236}">
                <a16:creationId xmlns:a16="http://schemas.microsoft.com/office/drawing/2014/main" id="{E419D626-B608-2888-E6C3-2D6EF8B65764}"/>
              </a:ext>
            </a:extLst>
          </p:cNvPr>
          <p:cNvPicPr>
            <a:picLocks noChangeAspect="1"/>
          </p:cNvPicPr>
          <p:nvPr>
            <a:audioFile r:link="rId4"/>
            <p:extLst>
              <p:ext uri="{DAA4B4D4-6D71-4841-9C94-3DE7FCFB9230}">
                <p14:media xmlns:p14="http://schemas.microsoft.com/office/powerpoint/2010/main" r:embed="rId3"/>
              </p:ext>
            </p:extLst>
          </p:nvPr>
        </p:nvPicPr>
        <p:blipFill>
          <a:blip r:embed="rId7"/>
          <a:stretch>
            <a:fillRect/>
          </a:stretch>
        </p:blipFill>
        <p:spPr>
          <a:xfrm>
            <a:off x="2168495" y="3428784"/>
            <a:ext cx="406400" cy="406400"/>
          </a:xfrm>
          <a:prstGeom prst="rect">
            <a:avLst/>
          </a:prstGeom>
        </p:spPr>
      </p:pic>
    </p:spTree>
    <p:extLst>
      <p:ext uri="{BB962C8B-B14F-4D97-AF65-F5344CB8AC3E}">
        <p14:creationId xmlns:p14="http://schemas.microsoft.com/office/powerpoint/2010/main" val="1056161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800"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54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3"/>
                </p:tgtEl>
              </p:cMediaNode>
            </p:video>
            <p:seq concurrent="1" nextAc="seek">
              <p:cTn id="12" restart="whenNotActive" fill="hold" evtFilter="cancelBubble" nodeType="interactiveSeq">
                <p:stCondLst>
                  <p:cond evt="onClick" delay="0">
                    <p:tgtEl>
                      <p:spTgt spid="3"/>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3"/>
                                        </p:tgtEl>
                                      </p:cBhvr>
                                    </p:cmd>
                                  </p:childTnLst>
                                </p:cTn>
                              </p:par>
                            </p:childTnLst>
                          </p:cTn>
                        </p:par>
                      </p:childTnLst>
                    </p:cTn>
                  </p:par>
                </p:childTnLst>
              </p:cTn>
              <p:nextCondLst>
                <p:cond evt="onClick" delay="0">
                  <p:tgtEl>
                    <p:spTgt spid="3"/>
                  </p:tgtEl>
                </p:cond>
              </p:nextCondLst>
            </p:seq>
            <p:audio>
              <p:cMediaNode vol="80000">
                <p:cTn id="17" fill="hold" display="0">
                  <p:stCondLst>
                    <p:cond delay="indefinite"/>
                  </p:stCondLst>
                  <p:endCondLst>
                    <p:cond evt="onStopAudio" delay="0">
                      <p:tgtEl>
                        <p:sldTgt/>
                      </p:tgtEl>
                    </p:cond>
                  </p:endCondLst>
                </p:cTn>
                <p:tgtEl>
                  <p:spTgt spid="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4" name="Rectangle 13">
            <a:extLst>
              <a:ext uri="{FF2B5EF4-FFF2-40B4-BE49-F238E27FC236}">
                <a16:creationId xmlns:a16="http://schemas.microsoft.com/office/drawing/2014/main" id="{D0394FE2-BDDA-4ECE-B320-81AE19E905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0625AAC5-802A-4197-8804-2B78FF65C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C0534EC-AD56-B5F8-D5AE-04624CBF3750}"/>
              </a:ext>
            </a:extLst>
          </p:cNvPr>
          <p:cNvSpPr>
            <a:spLocks noGrp="1"/>
          </p:cNvSpPr>
          <p:nvPr>
            <p:ph type="title"/>
          </p:nvPr>
        </p:nvSpPr>
        <p:spPr>
          <a:xfrm>
            <a:off x="2103120" y="310896"/>
            <a:ext cx="7982712" cy="868680"/>
          </a:xfrm>
        </p:spPr>
        <p:txBody>
          <a:bodyPr vert="horz" lIns="91440" tIns="45720" rIns="91440" bIns="45720" rtlCol="0" anchor="ctr">
            <a:normAutofit/>
          </a:bodyPr>
          <a:lstStyle/>
          <a:p>
            <a:pPr algn="ctr"/>
            <a:r>
              <a:rPr lang="en-US"/>
              <a:t>The Priority of Display</a:t>
            </a:r>
          </a:p>
        </p:txBody>
      </p:sp>
      <p:sp>
        <p:nvSpPr>
          <p:cNvPr id="18" name="Rectangle: Rounded Corners 17">
            <a:extLst>
              <a:ext uri="{FF2B5EF4-FFF2-40B4-BE49-F238E27FC236}">
                <a16:creationId xmlns:a16="http://schemas.microsoft.com/office/drawing/2014/main" id="{A1B139DD-0E8D-42FA-9171-C5F001754A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a:ea typeface="+mn-ea"/>
              <a:cs typeface="+mn-cs"/>
            </a:endParaRPr>
          </a:p>
        </p:txBody>
      </p:sp>
      <p:pic>
        <p:nvPicPr>
          <p:cNvPr id="4" name="Content Placeholder 3" descr="A diagram of a computer&#10;&#10;Description automatically generated">
            <a:extLst>
              <a:ext uri="{FF2B5EF4-FFF2-40B4-BE49-F238E27FC236}">
                <a16:creationId xmlns:a16="http://schemas.microsoft.com/office/drawing/2014/main" id="{77A3EFAB-8EF1-1C6F-B4E4-B8321CE6D3B7}"/>
              </a:ext>
            </a:extLst>
          </p:cNvPr>
          <p:cNvPicPr>
            <a:picLocks noGrp="1" noChangeAspect="1"/>
          </p:cNvPicPr>
          <p:nvPr>
            <p:ph idx="1"/>
          </p:nvPr>
        </p:nvPicPr>
        <p:blipFill rotWithShape="1">
          <a:blip r:embed="rId2"/>
          <a:srcRect t="1942" b="-373"/>
          <a:stretch/>
        </p:blipFill>
        <p:spPr>
          <a:xfrm>
            <a:off x="419830" y="2128345"/>
            <a:ext cx="5578007" cy="4406134"/>
          </a:xfrm>
          <a:prstGeom prst="rect">
            <a:avLst/>
          </a:prstGeom>
        </p:spPr>
      </p:pic>
      <p:pic>
        <p:nvPicPr>
          <p:cNvPr id="5" name="Picture 4" descr="A screenshot of a computer program&#10;&#10;Description automatically generated">
            <a:extLst>
              <a:ext uri="{FF2B5EF4-FFF2-40B4-BE49-F238E27FC236}">
                <a16:creationId xmlns:a16="http://schemas.microsoft.com/office/drawing/2014/main" id="{DCAE9332-2DEF-FC3E-4F8A-22D7007FF375}"/>
              </a:ext>
            </a:extLst>
          </p:cNvPr>
          <p:cNvPicPr>
            <a:picLocks noChangeAspect="1"/>
          </p:cNvPicPr>
          <p:nvPr/>
        </p:nvPicPr>
        <p:blipFill rotWithShape="1">
          <a:blip r:embed="rId3"/>
          <a:srcRect r="2" b="5228"/>
          <a:stretch/>
        </p:blipFill>
        <p:spPr>
          <a:xfrm>
            <a:off x="6194332" y="2128367"/>
            <a:ext cx="5577840" cy="4086603"/>
          </a:xfrm>
          <a:prstGeom prst="rect">
            <a:avLst/>
          </a:prstGeom>
        </p:spPr>
      </p:pic>
    </p:spTree>
    <p:extLst>
      <p:ext uri="{BB962C8B-B14F-4D97-AF65-F5344CB8AC3E}">
        <p14:creationId xmlns:p14="http://schemas.microsoft.com/office/powerpoint/2010/main" val="116151010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8380AD67-C5CA-4918-B4BB-C359BB03EE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BBDF605-30DA-88F4-D003-6430BEE7FFC4}"/>
              </a:ext>
            </a:extLst>
          </p:cNvPr>
          <p:cNvSpPr>
            <a:spLocks noGrp="1"/>
          </p:cNvSpPr>
          <p:nvPr>
            <p:ph type="title"/>
          </p:nvPr>
        </p:nvSpPr>
        <p:spPr>
          <a:xfrm>
            <a:off x="5080216" y="1076324"/>
            <a:ext cx="6272784" cy="1535051"/>
          </a:xfrm>
        </p:spPr>
        <p:txBody>
          <a:bodyPr anchor="b">
            <a:normAutofit/>
          </a:bodyPr>
          <a:lstStyle/>
          <a:p>
            <a:r>
              <a:rPr lang="en-US" sz="5200"/>
              <a:t>Conclusion</a:t>
            </a:r>
          </a:p>
        </p:txBody>
      </p:sp>
      <p:pic>
        <p:nvPicPr>
          <p:cNvPr id="18" name="Picture 17" descr="Navigating through maze">
            <a:extLst>
              <a:ext uri="{FF2B5EF4-FFF2-40B4-BE49-F238E27FC236}">
                <a16:creationId xmlns:a16="http://schemas.microsoft.com/office/drawing/2014/main" id="{89EDCEFF-CA0C-2EED-7890-2460CBDFB20B}"/>
              </a:ext>
            </a:extLst>
          </p:cNvPr>
          <p:cNvPicPr>
            <a:picLocks noChangeAspect="1"/>
          </p:cNvPicPr>
          <p:nvPr/>
        </p:nvPicPr>
        <p:blipFill rotWithShape="1">
          <a:blip r:embed="rId2"/>
          <a:srcRect l="14141" r="42072" b="-3"/>
          <a:stretch/>
        </p:blipFill>
        <p:spPr>
          <a:xfrm>
            <a:off x="20" y="10"/>
            <a:ext cx="4505305" cy="6857990"/>
          </a:xfrm>
          <a:prstGeom prst="rect">
            <a:avLst/>
          </a:prstGeom>
        </p:spPr>
      </p:pic>
      <p:sp>
        <p:nvSpPr>
          <p:cNvPr id="19" name="!!accent">
            <a:extLst>
              <a:ext uri="{FF2B5EF4-FFF2-40B4-BE49-F238E27FC236}">
                <a16:creationId xmlns:a16="http://schemas.microsoft.com/office/drawing/2014/main" id="{EABAD4DA-87BA-4F70-9EF0-45C6BCF17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17960" y="363389"/>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915128D9-2797-47FA-B6FE-EC24E6B843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99266" y="2935541"/>
            <a:ext cx="621792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DF03E57E-4B32-D460-BEB5-0F10682B861D}"/>
              </a:ext>
            </a:extLst>
          </p:cNvPr>
          <p:cNvSpPr>
            <a:spLocks noGrp="1"/>
          </p:cNvSpPr>
          <p:nvPr>
            <p:ph idx="1"/>
          </p:nvPr>
        </p:nvSpPr>
        <p:spPr>
          <a:xfrm>
            <a:off x="5080216" y="3351276"/>
            <a:ext cx="6272784" cy="2825686"/>
          </a:xfrm>
        </p:spPr>
        <p:txBody>
          <a:bodyPr vert="horz" lIns="91440" tIns="45720" rIns="91440" bIns="45720" rtlCol="0" anchor="t">
            <a:normAutofit fontScale="85000" lnSpcReduction="20000"/>
          </a:bodyPr>
          <a:lstStyle/>
          <a:p>
            <a:pPr>
              <a:lnSpc>
                <a:spcPct val="100000"/>
              </a:lnSpc>
            </a:pPr>
            <a:r>
              <a:rPr lang="en-GB" sz="1700"/>
              <a:t>The aim of the project was partly achieved.</a:t>
            </a:r>
          </a:p>
          <a:p>
            <a:pPr>
              <a:lnSpc>
                <a:spcPct val="100000"/>
              </a:lnSpc>
            </a:pPr>
            <a:r>
              <a:rPr lang="en-GB" sz="1700">
                <a:ea typeface="+mn-lt"/>
                <a:cs typeface="+mn-lt"/>
              </a:rPr>
              <a:t>Make use of seven segment display and Switches for inputs.</a:t>
            </a:r>
            <a:endParaRPr lang="en-GB" sz="1700"/>
          </a:p>
          <a:p>
            <a:pPr>
              <a:lnSpc>
                <a:spcPct val="100000"/>
              </a:lnSpc>
            </a:pPr>
            <a:r>
              <a:rPr lang="en-GB" sz="1700"/>
              <a:t>IP Core and </a:t>
            </a:r>
            <a:r>
              <a:rPr lang="en-GB" sz="1700">
                <a:ea typeface="+mn-lt"/>
                <a:cs typeface="+mn-lt"/>
              </a:rPr>
              <a:t>Hierarchical design </a:t>
            </a:r>
            <a:r>
              <a:rPr lang="en-GB" sz="1700"/>
              <a:t>used.</a:t>
            </a:r>
          </a:p>
          <a:p>
            <a:pPr>
              <a:lnSpc>
                <a:spcPct val="100000"/>
              </a:lnSpc>
            </a:pPr>
            <a:r>
              <a:rPr lang="en-GB" sz="1700">
                <a:ea typeface="+mn-lt"/>
                <a:cs typeface="+mn-lt"/>
              </a:rPr>
              <a:t>LCD Display and the priority of them</a:t>
            </a:r>
          </a:p>
          <a:p>
            <a:pPr>
              <a:lnSpc>
                <a:spcPct val="100000"/>
              </a:lnSpc>
            </a:pPr>
            <a:r>
              <a:rPr lang="en-GB" sz="1700">
                <a:ea typeface="+mn-lt"/>
                <a:cs typeface="+mn-lt"/>
              </a:rPr>
              <a:t>Multiple State Machines used in:</a:t>
            </a:r>
            <a:endParaRPr lang="en-GB"/>
          </a:p>
          <a:p>
            <a:pPr lvl="1">
              <a:lnSpc>
                <a:spcPct val="100000"/>
              </a:lnSpc>
              <a:buFont typeface="Wingdings" panose="05000000000000000000" pitchFamily="2" charset="2"/>
              <a:buChar char="Ø"/>
            </a:pPr>
            <a:r>
              <a:rPr lang="en-GB" sz="1700"/>
              <a:t> IIC driver code (</a:t>
            </a:r>
            <a:r>
              <a:rPr lang="en-GB" sz="1700" err="1"/>
              <a:t>iic_driver.v</a:t>
            </a:r>
            <a:r>
              <a:rPr lang="en-GB" sz="1700"/>
              <a:t>)</a:t>
            </a:r>
            <a:endParaRPr lang="en-GB"/>
          </a:p>
          <a:p>
            <a:pPr lvl="1">
              <a:lnSpc>
                <a:spcPct val="100000"/>
              </a:lnSpc>
              <a:buFont typeface="Wingdings" panose="05000000000000000000" pitchFamily="2" charset="2"/>
              <a:buChar char="Ø"/>
            </a:pPr>
            <a:r>
              <a:rPr lang="en-GB" sz="1600"/>
              <a:t>Config WM8731 (</a:t>
            </a:r>
            <a:r>
              <a:rPr lang="en-GB" sz="1600" err="1"/>
              <a:t>codec_top.v</a:t>
            </a:r>
            <a:r>
              <a:rPr lang="en-GB" sz="1600"/>
              <a:t>)</a:t>
            </a:r>
          </a:p>
          <a:p>
            <a:pPr>
              <a:lnSpc>
                <a:spcPct val="100000"/>
              </a:lnSpc>
            </a:pPr>
            <a:r>
              <a:rPr lang="en-GB" sz="1700">
                <a:ea typeface="+mn-lt"/>
                <a:cs typeface="+mn-lt"/>
              </a:rPr>
              <a:t>Self-verifying testbenches for each file, Reuse of IP developed in module in LCD display. </a:t>
            </a:r>
            <a:endParaRPr lang="en-GB"/>
          </a:p>
          <a:p>
            <a:pPr>
              <a:lnSpc>
                <a:spcPct val="100000"/>
              </a:lnSpc>
            </a:pPr>
            <a:r>
              <a:rPr lang="en-GB" sz="1700">
                <a:ea typeface="+mn-lt"/>
                <a:cs typeface="+mn-lt"/>
              </a:rPr>
              <a:t>Make use of WM8731 on the DE1-SoC.</a:t>
            </a:r>
            <a:endParaRPr lang="en-GB">
              <a:ea typeface="+mn-lt"/>
              <a:cs typeface="+mn-lt"/>
            </a:endParaRPr>
          </a:p>
          <a:p>
            <a:pPr marL="0" indent="0">
              <a:lnSpc>
                <a:spcPct val="100000"/>
              </a:lnSpc>
              <a:buNone/>
            </a:pPr>
            <a:endParaRPr lang="en-GB" sz="1700"/>
          </a:p>
        </p:txBody>
      </p:sp>
    </p:spTree>
    <p:extLst>
      <p:ext uri="{BB962C8B-B14F-4D97-AF65-F5344CB8AC3E}">
        <p14:creationId xmlns:p14="http://schemas.microsoft.com/office/powerpoint/2010/main" val="47589555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9477870-C64A-4E35-8F2F-05B7114F3C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BBDF605-30DA-88F4-D003-6430BEE7FFC4}"/>
              </a:ext>
            </a:extLst>
          </p:cNvPr>
          <p:cNvSpPr>
            <a:spLocks noGrp="1"/>
          </p:cNvSpPr>
          <p:nvPr>
            <p:ph type="title"/>
          </p:nvPr>
        </p:nvSpPr>
        <p:spPr>
          <a:xfrm>
            <a:off x="612648" y="1078992"/>
            <a:ext cx="6268770" cy="1536192"/>
          </a:xfrm>
        </p:spPr>
        <p:txBody>
          <a:bodyPr anchor="b">
            <a:normAutofit/>
          </a:bodyPr>
          <a:lstStyle/>
          <a:p>
            <a:r>
              <a:rPr lang="en-US" sz="5200"/>
              <a:t>REFERENCES</a:t>
            </a:r>
          </a:p>
        </p:txBody>
      </p:sp>
      <p:sp>
        <p:nvSpPr>
          <p:cNvPr id="11" name="Rectangle 10">
            <a:extLst>
              <a:ext uri="{FF2B5EF4-FFF2-40B4-BE49-F238E27FC236}">
                <a16:creationId xmlns:a16="http://schemas.microsoft.com/office/drawing/2014/main" id="{8AEA628B-C8FF-4D0B-B111-F101F580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3202" y="363389"/>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42663BD0-064C-40FC-A331-F49FCA9536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8506" y="2935541"/>
            <a:ext cx="621792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DF03E57E-4B32-D460-BEB5-0F10682B861D}"/>
              </a:ext>
            </a:extLst>
          </p:cNvPr>
          <p:cNvSpPr>
            <a:spLocks noGrp="1"/>
          </p:cNvSpPr>
          <p:nvPr>
            <p:ph idx="1"/>
          </p:nvPr>
        </p:nvSpPr>
        <p:spPr>
          <a:xfrm>
            <a:off x="615458" y="2963963"/>
            <a:ext cx="6279655" cy="3217381"/>
          </a:xfrm>
        </p:spPr>
        <p:txBody>
          <a:bodyPr vert="horz" lIns="91440" tIns="45720" rIns="91440" bIns="45720" rtlCol="0" anchor="t">
            <a:normAutofit lnSpcReduction="10000"/>
          </a:bodyPr>
          <a:lstStyle/>
          <a:p>
            <a:pPr>
              <a:lnSpc>
                <a:spcPct val="100000"/>
              </a:lnSpc>
            </a:pPr>
            <a:r>
              <a:rPr lang="en-US" altLang="zh-CN" sz="1400">
                <a:ea typeface="+mn-lt"/>
                <a:cs typeface="+mn-lt"/>
              </a:rPr>
              <a:t>《</a:t>
            </a:r>
            <a:r>
              <a:rPr lang="en-GB" sz="1400">
                <a:ea typeface="+mn-lt"/>
                <a:cs typeface="+mn-lt"/>
              </a:rPr>
              <a:t>Embedded </a:t>
            </a:r>
            <a:r>
              <a:rPr lang="en-GB" sz="1400" err="1">
                <a:ea typeface="+mn-lt"/>
                <a:cs typeface="+mn-lt"/>
              </a:rPr>
              <a:t>SoPC</a:t>
            </a:r>
            <a:r>
              <a:rPr lang="en-GB" sz="1400">
                <a:ea typeface="+mn-lt"/>
                <a:cs typeface="+mn-lt"/>
              </a:rPr>
              <a:t> design with NIOS II processor and Verilog Examples</a:t>
            </a:r>
            <a:r>
              <a:rPr lang="en-US" altLang="zh-CN" sz="1400">
                <a:ea typeface="+mn-lt"/>
                <a:cs typeface="+mn-lt"/>
              </a:rPr>
              <a:t>》</a:t>
            </a:r>
          </a:p>
          <a:p>
            <a:pPr>
              <a:lnSpc>
                <a:spcPct val="100000"/>
              </a:lnSpc>
            </a:pPr>
            <a:r>
              <a:rPr lang="en-GB" sz="1400">
                <a:ea typeface="+mn-lt"/>
                <a:cs typeface="+mn-lt"/>
              </a:rPr>
              <a:t>ELEC5566M-Resources\</a:t>
            </a:r>
            <a:r>
              <a:rPr lang="en-GB" sz="1400" err="1">
                <a:ea typeface="+mn-lt"/>
                <a:cs typeface="+mn-lt"/>
              </a:rPr>
              <a:t>sampleCode</a:t>
            </a:r>
            <a:r>
              <a:rPr lang="en-GB" sz="1400">
                <a:ea typeface="+mn-lt"/>
                <a:cs typeface="+mn-lt"/>
              </a:rPr>
              <a:t>\Unit3-2\mat2mif.m</a:t>
            </a:r>
          </a:p>
          <a:p>
            <a:pPr>
              <a:lnSpc>
                <a:spcPct val="100000"/>
              </a:lnSpc>
            </a:pPr>
            <a:r>
              <a:rPr lang="en-US" sz="1400">
                <a:ea typeface="+mn-lt"/>
                <a:cs typeface="+mn-lt"/>
              </a:rPr>
              <a:t>ELEC5566M LT24 Display Driver</a:t>
            </a:r>
          </a:p>
          <a:p>
            <a:pPr>
              <a:lnSpc>
                <a:spcPct val="100000"/>
              </a:lnSpc>
            </a:pPr>
            <a:r>
              <a:rPr lang="en-US" sz="1400">
                <a:ea typeface="+mn-lt"/>
                <a:cs typeface="+mn-lt"/>
              </a:rPr>
              <a:t>ELEC5566M </a:t>
            </a:r>
            <a:r>
              <a:rPr lang="en-GB" sz="1400">
                <a:ea typeface="+mn-lt"/>
                <a:cs typeface="+mn-lt"/>
              </a:rPr>
              <a:t>UNIT 1-2 7-segment</a:t>
            </a:r>
            <a:endParaRPr lang="en-US" sz="1400">
              <a:ea typeface="+mn-lt"/>
              <a:cs typeface="+mn-lt"/>
            </a:endParaRPr>
          </a:p>
          <a:p>
            <a:pPr>
              <a:lnSpc>
                <a:spcPct val="100000"/>
              </a:lnSpc>
            </a:pPr>
            <a:r>
              <a:rPr lang="en-US" sz="1400">
                <a:ea typeface="+mn-lt"/>
                <a:cs typeface="+mn-lt"/>
              </a:rPr>
              <a:t>ELEC5566M </a:t>
            </a:r>
            <a:r>
              <a:rPr lang="en-GB" sz="1400">
                <a:ea typeface="+mn-lt"/>
                <a:cs typeface="+mn-lt"/>
              </a:rPr>
              <a:t>UNIT 2-1 </a:t>
            </a:r>
            <a:r>
              <a:rPr lang="en-GB" sz="1400" err="1">
                <a:ea typeface="+mn-lt"/>
                <a:cs typeface="+mn-lt"/>
              </a:rPr>
              <a:t>CounterNBit</a:t>
            </a:r>
            <a:endParaRPr lang="en-US" sz="1400" err="1">
              <a:ea typeface="+mn-lt"/>
              <a:cs typeface="+mn-lt"/>
            </a:endParaRPr>
          </a:p>
          <a:p>
            <a:pPr>
              <a:lnSpc>
                <a:spcPct val="100000"/>
              </a:lnSpc>
            </a:pPr>
            <a:r>
              <a:rPr lang="en-US" altLang="zh-CN" sz="1400">
                <a:ea typeface="+mn-lt"/>
                <a:cs typeface="+mn-lt"/>
              </a:rPr>
              <a:t>ELEC5566M </a:t>
            </a:r>
            <a:r>
              <a:rPr lang="en-GB" altLang="zh-CN" sz="1400">
                <a:ea typeface="+mn-lt"/>
                <a:cs typeface="+mn-lt"/>
              </a:rPr>
              <a:t>UNIT 3-1 </a:t>
            </a:r>
            <a:r>
              <a:rPr lang="en-GB" sz="1400" err="1">
                <a:ea typeface="+mn-lt"/>
                <a:cs typeface="+mn-lt"/>
              </a:rPr>
              <a:t>ResetSynchroniser</a:t>
            </a:r>
            <a:endParaRPr lang="en-GB" sz="1400">
              <a:ea typeface="+mn-lt"/>
              <a:cs typeface="+mn-lt"/>
            </a:endParaRPr>
          </a:p>
          <a:p>
            <a:pPr>
              <a:lnSpc>
                <a:spcPct val="100000"/>
              </a:lnSpc>
            </a:pPr>
            <a:r>
              <a:rPr lang="en-US" sz="1400">
                <a:ea typeface="+mn-lt"/>
                <a:cs typeface="+mn-lt"/>
              </a:rPr>
              <a:t>ELEC5566M </a:t>
            </a:r>
            <a:r>
              <a:rPr lang="en-GB" sz="1400">
                <a:ea typeface="+mn-lt"/>
                <a:cs typeface="+mn-lt"/>
              </a:rPr>
              <a:t>UNIT 3-2 IP Cores (ROM)</a:t>
            </a:r>
          </a:p>
          <a:p>
            <a:pPr>
              <a:lnSpc>
                <a:spcPct val="100000"/>
              </a:lnSpc>
            </a:pPr>
            <a:r>
              <a:rPr lang="en-US" altLang="zh-CN" sz="1300">
                <a:hlinkClick r:id="rId2"/>
              </a:rPr>
              <a:t>AhmadGon/WM8731-Audio-CODEC: WM8731 Audio CODEC using Verilog (DE2-115) (github.com)</a:t>
            </a:r>
            <a:endParaRPr lang="en-GB" altLang="zh-CN" sz="1300"/>
          </a:p>
          <a:p>
            <a:pPr>
              <a:lnSpc>
                <a:spcPct val="100000"/>
              </a:lnSpc>
            </a:pPr>
            <a:r>
              <a:rPr lang="en-US" altLang="zh-CN" sz="1300">
                <a:hlinkClick r:id="rId3"/>
              </a:rPr>
              <a:t>ffxx283/WM8731_Audio: FPGA Control WM8731 Audio codec (github.com)</a:t>
            </a:r>
            <a:endParaRPr lang="en-GB" sz="1300"/>
          </a:p>
          <a:p>
            <a:pPr>
              <a:lnSpc>
                <a:spcPct val="100000"/>
              </a:lnSpc>
            </a:pPr>
            <a:endParaRPr lang="en-GB" sz="1300"/>
          </a:p>
          <a:p>
            <a:pPr>
              <a:lnSpc>
                <a:spcPct val="100000"/>
              </a:lnSpc>
            </a:pPr>
            <a:endParaRPr lang="en-GB" sz="1300"/>
          </a:p>
        </p:txBody>
      </p:sp>
      <p:pic>
        <p:nvPicPr>
          <p:cNvPr id="5" name="Picture 4" descr="Audio sound board">
            <a:extLst>
              <a:ext uri="{FF2B5EF4-FFF2-40B4-BE49-F238E27FC236}">
                <a16:creationId xmlns:a16="http://schemas.microsoft.com/office/drawing/2014/main" id="{3CF6592C-F3A5-A37C-8DE7-C0712AA52CB7}"/>
              </a:ext>
            </a:extLst>
          </p:cNvPr>
          <p:cNvPicPr>
            <a:picLocks noChangeAspect="1"/>
          </p:cNvPicPr>
          <p:nvPr/>
        </p:nvPicPr>
        <p:blipFill rotWithShape="1">
          <a:blip r:embed="rId4"/>
          <a:srcRect l="32975" r="23212" b="-3"/>
          <a:stretch/>
        </p:blipFill>
        <p:spPr>
          <a:xfrm>
            <a:off x="7684006" y="10"/>
            <a:ext cx="4507993" cy="6857990"/>
          </a:xfrm>
          <a:prstGeom prst="rect">
            <a:avLst/>
          </a:prstGeom>
        </p:spPr>
      </p:pic>
    </p:spTree>
    <p:extLst>
      <p:ext uri="{BB962C8B-B14F-4D97-AF65-F5344CB8AC3E}">
        <p14:creationId xmlns:p14="http://schemas.microsoft.com/office/powerpoint/2010/main" val="115472978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380AD67-C5CA-4918-B4BB-C359BB03EE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BBDF605-30DA-88F4-D003-6430BEE7FFC4}"/>
              </a:ext>
            </a:extLst>
          </p:cNvPr>
          <p:cNvSpPr>
            <a:spLocks noGrp="1"/>
          </p:cNvSpPr>
          <p:nvPr>
            <p:ph type="title"/>
          </p:nvPr>
        </p:nvSpPr>
        <p:spPr>
          <a:xfrm>
            <a:off x="5100446" y="1206294"/>
            <a:ext cx="6272784" cy="1535051"/>
          </a:xfrm>
        </p:spPr>
        <p:txBody>
          <a:bodyPr anchor="b">
            <a:normAutofit/>
          </a:bodyPr>
          <a:lstStyle/>
          <a:p>
            <a:r>
              <a:rPr lang="en-US" sz="5200"/>
              <a:t>REFERENCES</a:t>
            </a:r>
          </a:p>
        </p:txBody>
      </p:sp>
      <p:pic>
        <p:nvPicPr>
          <p:cNvPr id="5" name="Picture 4" descr="Computer script on a screen">
            <a:extLst>
              <a:ext uri="{FF2B5EF4-FFF2-40B4-BE49-F238E27FC236}">
                <a16:creationId xmlns:a16="http://schemas.microsoft.com/office/drawing/2014/main" id="{24117FFB-6BBA-4220-BD45-295188B1D2F2}"/>
              </a:ext>
            </a:extLst>
          </p:cNvPr>
          <p:cNvPicPr>
            <a:picLocks noChangeAspect="1"/>
          </p:cNvPicPr>
          <p:nvPr/>
        </p:nvPicPr>
        <p:blipFill rotWithShape="1">
          <a:blip r:embed="rId2"/>
          <a:srcRect l="9616" r="46597" b="-3"/>
          <a:stretch/>
        </p:blipFill>
        <p:spPr>
          <a:xfrm>
            <a:off x="20" y="10"/>
            <a:ext cx="4505305" cy="6857990"/>
          </a:xfrm>
          <a:prstGeom prst="rect">
            <a:avLst/>
          </a:prstGeom>
        </p:spPr>
      </p:pic>
      <p:sp>
        <p:nvSpPr>
          <p:cNvPr id="11" name="!!accent">
            <a:extLst>
              <a:ext uri="{FF2B5EF4-FFF2-40B4-BE49-F238E27FC236}">
                <a16:creationId xmlns:a16="http://schemas.microsoft.com/office/drawing/2014/main" id="{EABAD4DA-87BA-4F70-9EF0-45C6BCF17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17960" y="363389"/>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915128D9-2797-47FA-B6FE-EC24E6B843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99266" y="2935541"/>
            <a:ext cx="621792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DF03E57E-4B32-D460-BEB5-0F10682B861D}"/>
              </a:ext>
            </a:extLst>
          </p:cNvPr>
          <p:cNvSpPr>
            <a:spLocks noGrp="1"/>
          </p:cNvSpPr>
          <p:nvPr>
            <p:ph idx="1"/>
          </p:nvPr>
        </p:nvSpPr>
        <p:spPr>
          <a:xfrm>
            <a:off x="4980130" y="3062376"/>
            <a:ext cx="7123015" cy="2825686"/>
          </a:xfrm>
        </p:spPr>
        <p:txBody>
          <a:bodyPr vert="horz" lIns="91440" tIns="45720" rIns="91440" bIns="45720" rtlCol="0" anchor="t">
            <a:noAutofit/>
          </a:bodyPr>
          <a:lstStyle/>
          <a:p>
            <a:pPr>
              <a:lnSpc>
                <a:spcPct val="100000"/>
              </a:lnSpc>
            </a:pPr>
            <a:r>
              <a:rPr lang="en-GB" sz="1400">
                <a:ea typeface="+mn-lt"/>
                <a:cs typeface="+mn-lt"/>
              </a:rPr>
              <a:t>- [FPGA Configuration Collection WM8731 Novice Application Notes-CSDN Blog]</a:t>
            </a:r>
          </a:p>
          <a:p>
            <a:pPr>
              <a:lnSpc>
                <a:spcPct val="100000"/>
              </a:lnSpc>
            </a:pPr>
            <a:r>
              <a:rPr lang="en-GB" sz="1400">
                <a:ea typeface="+mn-lt"/>
                <a:cs typeface="+mn-lt"/>
              </a:rPr>
              <a:t>- [FPGA Driver WM8731 Audio Transceiver Full Network Most Detailed Explanation Provide 2 Sets of Engineering Source Code and Technical Support_vm8731-CSDN Blog](https://blog.csdn.net/qq_41667729/article/details/130668537)</a:t>
            </a:r>
          </a:p>
          <a:p>
            <a:pPr>
              <a:lnSpc>
                <a:spcPct val="100000"/>
              </a:lnSpc>
            </a:pPr>
            <a:r>
              <a:rPr lang="en-GB" sz="1400">
                <a:ea typeface="+mn-lt"/>
                <a:cs typeface="+mn-lt"/>
              </a:rPr>
              <a:t>- [FPGA Operation WM8731 Audio Codec Slave Mode, Novice Self-Critique-CSDN Blog](https://blog.csdn.net/qq_41667729/article/details/120953453)</a:t>
            </a:r>
          </a:p>
          <a:p>
            <a:pPr>
              <a:lnSpc>
                <a:spcPct val="100000"/>
              </a:lnSpc>
            </a:pPr>
            <a:r>
              <a:rPr lang="en-GB" sz="1400">
                <a:ea typeface="+mn-lt"/>
                <a:cs typeface="+mn-lt"/>
              </a:rPr>
              <a:t>- "Embedded </a:t>
            </a:r>
            <a:r>
              <a:rPr lang="en-GB" sz="1400" err="1">
                <a:ea typeface="+mn-lt"/>
                <a:cs typeface="+mn-lt"/>
              </a:rPr>
              <a:t>SoPC</a:t>
            </a:r>
            <a:r>
              <a:rPr lang="en-GB" sz="1400">
                <a:ea typeface="+mn-lt"/>
                <a:cs typeface="+mn-lt"/>
              </a:rPr>
              <a:t> design with NIOS II processor and Verilog Examples"</a:t>
            </a:r>
          </a:p>
          <a:p>
            <a:pPr>
              <a:lnSpc>
                <a:spcPct val="100000"/>
              </a:lnSpc>
            </a:pPr>
            <a:r>
              <a:rPr lang="en-GB" sz="1400">
                <a:ea typeface="+mn-lt"/>
                <a:cs typeface="+mn-lt"/>
              </a:rPr>
              <a:t>- "DE1-SoC_User_Manual"</a:t>
            </a:r>
          </a:p>
          <a:p>
            <a:pPr>
              <a:lnSpc>
                <a:spcPct val="100000"/>
              </a:lnSpc>
            </a:pPr>
            <a:r>
              <a:rPr lang="en-GB" sz="1400">
                <a:ea typeface="+mn-lt"/>
                <a:cs typeface="+mn-lt"/>
              </a:rPr>
              <a:t>- "WM8731_Audio_Codec_Datasheet"</a:t>
            </a:r>
          </a:p>
          <a:p>
            <a:pPr>
              <a:lnSpc>
                <a:spcPct val="100000"/>
              </a:lnSpc>
            </a:pPr>
            <a:r>
              <a:rPr lang="en-GB" sz="1400">
                <a:ea typeface="+mn-lt"/>
                <a:cs typeface="+mn-lt"/>
              </a:rPr>
              <a:t>- [Explore Arrow </a:t>
            </a:r>
            <a:r>
              <a:rPr lang="en-GB" sz="1400" err="1">
                <a:ea typeface="+mn-lt"/>
                <a:cs typeface="+mn-lt"/>
              </a:rPr>
              <a:t>SoCKit</a:t>
            </a:r>
            <a:r>
              <a:rPr lang="en-GB" sz="1400">
                <a:ea typeface="+mn-lt"/>
                <a:cs typeface="+mn-lt"/>
              </a:rPr>
              <a:t> Part VIII - Audio Codec --- Exploring the Arrow </a:t>
            </a:r>
            <a:r>
              <a:rPr lang="en-GB" sz="1400" err="1">
                <a:ea typeface="+mn-lt"/>
                <a:cs typeface="+mn-lt"/>
              </a:rPr>
              <a:t>SoCKit</a:t>
            </a:r>
            <a:r>
              <a:rPr lang="en-GB" sz="1400">
                <a:ea typeface="+mn-lt"/>
                <a:cs typeface="+mn-lt"/>
              </a:rPr>
              <a:t> Part VIII - The Audio Codec (zhehaomao.com)]</a:t>
            </a:r>
            <a:endParaRPr lang="en-GB" sz="1400"/>
          </a:p>
          <a:p>
            <a:pPr>
              <a:lnSpc>
                <a:spcPct val="100000"/>
              </a:lnSpc>
            </a:pPr>
            <a:endParaRPr lang="en-GB" sz="1400"/>
          </a:p>
          <a:p>
            <a:pPr>
              <a:lnSpc>
                <a:spcPct val="100000"/>
              </a:lnSpc>
            </a:pPr>
            <a:endParaRPr lang="en-GB" sz="1400"/>
          </a:p>
        </p:txBody>
      </p:sp>
    </p:spTree>
    <p:extLst>
      <p:ext uri="{BB962C8B-B14F-4D97-AF65-F5344CB8AC3E}">
        <p14:creationId xmlns:p14="http://schemas.microsoft.com/office/powerpoint/2010/main" val="117495916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380AD67-C5CA-4918-B4BB-C359BB03EE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BBDF605-30DA-88F4-D003-6430BEE7FFC4}"/>
              </a:ext>
            </a:extLst>
          </p:cNvPr>
          <p:cNvSpPr>
            <a:spLocks noGrp="1"/>
          </p:cNvSpPr>
          <p:nvPr>
            <p:ph type="title"/>
          </p:nvPr>
        </p:nvSpPr>
        <p:spPr>
          <a:xfrm>
            <a:off x="6211184" y="1581650"/>
            <a:ext cx="6272784" cy="1535051"/>
          </a:xfrm>
        </p:spPr>
        <p:txBody>
          <a:bodyPr anchor="b">
            <a:normAutofit/>
          </a:bodyPr>
          <a:lstStyle/>
          <a:p>
            <a:r>
              <a:rPr lang="en-US" sz="5200"/>
              <a:t>Thank You!</a:t>
            </a:r>
          </a:p>
        </p:txBody>
      </p:sp>
      <p:pic>
        <p:nvPicPr>
          <p:cNvPr id="5" name="Picture 4" descr="Blue circuit board">
            <a:extLst>
              <a:ext uri="{FF2B5EF4-FFF2-40B4-BE49-F238E27FC236}">
                <a16:creationId xmlns:a16="http://schemas.microsoft.com/office/drawing/2014/main" id="{477DEAC8-F244-A7C8-E67C-B9E34018B969}"/>
              </a:ext>
            </a:extLst>
          </p:cNvPr>
          <p:cNvPicPr>
            <a:picLocks noChangeAspect="1"/>
          </p:cNvPicPr>
          <p:nvPr/>
        </p:nvPicPr>
        <p:blipFill rotWithShape="1">
          <a:blip r:embed="rId2"/>
          <a:srcRect l="32325" r="23888" b="-3"/>
          <a:stretch/>
        </p:blipFill>
        <p:spPr>
          <a:xfrm>
            <a:off x="20" y="10"/>
            <a:ext cx="4505305" cy="6857990"/>
          </a:xfrm>
          <a:prstGeom prst="rect">
            <a:avLst/>
          </a:prstGeom>
        </p:spPr>
      </p:pic>
      <p:sp>
        <p:nvSpPr>
          <p:cNvPr id="11" name="!!accent">
            <a:extLst>
              <a:ext uri="{FF2B5EF4-FFF2-40B4-BE49-F238E27FC236}">
                <a16:creationId xmlns:a16="http://schemas.microsoft.com/office/drawing/2014/main" id="{EABAD4DA-87BA-4F70-9EF0-45C6BCF17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17960" y="363389"/>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915128D9-2797-47FA-B6FE-EC24E6B843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99266" y="2935541"/>
            <a:ext cx="621792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DF03E57E-4B32-D460-BEB5-0F10682B861D}"/>
              </a:ext>
            </a:extLst>
          </p:cNvPr>
          <p:cNvSpPr>
            <a:spLocks noGrp="1"/>
          </p:cNvSpPr>
          <p:nvPr>
            <p:ph idx="1"/>
          </p:nvPr>
        </p:nvSpPr>
        <p:spPr>
          <a:xfrm>
            <a:off x="5080216" y="3351276"/>
            <a:ext cx="6272784" cy="2825686"/>
          </a:xfrm>
        </p:spPr>
        <p:txBody>
          <a:bodyPr vert="horz" lIns="91440" tIns="45720" rIns="91440" bIns="45720" rtlCol="0" anchor="t">
            <a:normAutofit/>
          </a:bodyPr>
          <a:lstStyle/>
          <a:p>
            <a:endParaRPr lang="en-GB" sz="1800"/>
          </a:p>
          <a:p>
            <a:endParaRPr lang="en-GB" sz="1800"/>
          </a:p>
        </p:txBody>
      </p:sp>
    </p:spTree>
    <p:extLst>
      <p:ext uri="{BB962C8B-B14F-4D97-AF65-F5344CB8AC3E}">
        <p14:creationId xmlns:p14="http://schemas.microsoft.com/office/powerpoint/2010/main" val="33075735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89B208-8937-747B-220A-2ECD740B6A23}"/>
              </a:ext>
            </a:extLst>
          </p:cNvPr>
          <p:cNvSpPr>
            <a:spLocks noGrp="1"/>
          </p:cNvSpPr>
          <p:nvPr>
            <p:ph type="title"/>
          </p:nvPr>
        </p:nvSpPr>
        <p:spPr/>
        <p:txBody>
          <a:bodyPr/>
          <a:lstStyle/>
          <a:p>
            <a:r>
              <a:rPr lang="en-US"/>
              <a:t>Debug</a:t>
            </a:r>
          </a:p>
        </p:txBody>
      </p:sp>
      <p:pic>
        <p:nvPicPr>
          <p:cNvPr id="4" name="Content Placeholder 3" descr="A screenshot of a computer&#10;&#10;Description automatically generated">
            <a:extLst>
              <a:ext uri="{FF2B5EF4-FFF2-40B4-BE49-F238E27FC236}">
                <a16:creationId xmlns:a16="http://schemas.microsoft.com/office/drawing/2014/main" id="{DFE42B74-EA8A-F668-4995-8AD1AC3887AC}"/>
              </a:ext>
            </a:extLst>
          </p:cNvPr>
          <p:cNvPicPr>
            <a:picLocks noGrp="1" noChangeAspect="1"/>
          </p:cNvPicPr>
          <p:nvPr>
            <p:ph idx="1"/>
          </p:nvPr>
        </p:nvPicPr>
        <p:blipFill rotWithShape="1">
          <a:blip r:embed="rId2"/>
          <a:srcRect l="584" t="36815" r="49912" b="16766"/>
          <a:stretch/>
        </p:blipFill>
        <p:spPr>
          <a:xfrm>
            <a:off x="2839736" y="3396107"/>
            <a:ext cx="9355245" cy="3460355"/>
          </a:xfrm>
        </p:spPr>
      </p:pic>
      <p:pic>
        <p:nvPicPr>
          <p:cNvPr id="7" name="Picture 6" descr="A screen shot of a computer screen&#10;&#10;Description automatically generated">
            <a:extLst>
              <a:ext uri="{FF2B5EF4-FFF2-40B4-BE49-F238E27FC236}">
                <a16:creationId xmlns:a16="http://schemas.microsoft.com/office/drawing/2014/main" id="{0ACBF463-E443-7BB6-F089-A7461D00F0FC}"/>
              </a:ext>
            </a:extLst>
          </p:cNvPr>
          <p:cNvPicPr>
            <a:picLocks noChangeAspect="1"/>
          </p:cNvPicPr>
          <p:nvPr/>
        </p:nvPicPr>
        <p:blipFill>
          <a:blip r:embed="rId3"/>
          <a:stretch>
            <a:fillRect/>
          </a:stretch>
        </p:blipFill>
        <p:spPr>
          <a:xfrm>
            <a:off x="-552" y="1960355"/>
            <a:ext cx="8692321" cy="2473463"/>
          </a:xfrm>
          <a:prstGeom prst="rect">
            <a:avLst/>
          </a:prstGeom>
        </p:spPr>
      </p:pic>
    </p:spTree>
    <p:extLst>
      <p:ext uri="{BB962C8B-B14F-4D97-AF65-F5344CB8AC3E}">
        <p14:creationId xmlns:p14="http://schemas.microsoft.com/office/powerpoint/2010/main" val="5612366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19B5DB-7BEC-ADF8-3E0A-5F05E9441790}"/>
              </a:ext>
            </a:extLst>
          </p:cNvPr>
          <p:cNvSpPr>
            <a:spLocks noGrp="1"/>
          </p:cNvSpPr>
          <p:nvPr>
            <p:ph type="title"/>
          </p:nvPr>
        </p:nvSpPr>
        <p:spPr/>
        <p:txBody>
          <a:bodyPr/>
          <a:lstStyle/>
          <a:p>
            <a:endParaRPr lang="en-US"/>
          </a:p>
        </p:txBody>
      </p:sp>
      <p:pic>
        <p:nvPicPr>
          <p:cNvPr id="4" name="Content Placeholder 3" descr="A screenshot of a computer&#10;&#10;Description automatically generated">
            <a:extLst>
              <a:ext uri="{FF2B5EF4-FFF2-40B4-BE49-F238E27FC236}">
                <a16:creationId xmlns:a16="http://schemas.microsoft.com/office/drawing/2014/main" id="{42B97F3A-BE82-D202-C0B8-3670E61E5F28}"/>
              </a:ext>
            </a:extLst>
          </p:cNvPr>
          <p:cNvPicPr>
            <a:picLocks noGrp="1" noChangeAspect="1"/>
          </p:cNvPicPr>
          <p:nvPr>
            <p:ph idx="1"/>
          </p:nvPr>
        </p:nvPicPr>
        <p:blipFill rotWithShape="1">
          <a:blip r:embed="rId2"/>
          <a:srcRect l="7482" t="-83" r="-89" b="-44"/>
          <a:stretch/>
        </p:blipFill>
        <p:spPr>
          <a:xfrm>
            <a:off x="9133" y="1425"/>
            <a:ext cx="12177470" cy="6856116"/>
          </a:xfrm>
        </p:spPr>
      </p:pic>
    </p:spTree>
    <p:extLst>
      <p:ext uri="{BB962C8B-B14F-4D97-AF65-F5344CB8AC3E}">
        <p14:creationId xmlns:p14="http://schemas.microsoft.com/office/powerpoint/2010/main" val="38028757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4" name="Rectangle 13">
            <a:extLst>
              <a:ext uri="{FF2B5EF4-FFF2-40B4-BE49-F238E27FC236}">
                <a16:creationId xmlns:a16="http://schemas.microsoft.com/office/drawing/2014/main" id="{96646FC9-C66D-4EC7-8310-0DD4ACC49C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9D8B02A-188B-C034-EFFC-8574104AF54A}"/>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a:ea typeface="+mj-lt"/>
                <a:cs typeface="+mj-lt"/>
              </a:rPr>
              <a:t>Debug</a:t>
            </a:r>
            <a:endParaRPr lang="en-US"/>
          </a:p>
        </p:txBody>
      </p:sp>
      <p:sp>
        <p:nvSpPr>
          <p:cNvPr id="18" name="Rectangle: Rounded Corners 17">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a:ea typeface="+mn-ea"/>
              <a:cs typeface="+mn-cs"/>
            </a:endParaRPr>
          </a:p>
        </p:txBody>
      </p:sp>
      <p:pic>
        <p:nvPicPr>
          <p:cNvPr id="4" name="Content Placeholder 3">
            <a:extLst>
              <a:ext uri="{FF2B5EF4-FFF2-40B4-BE49-F238E27FC236}">
                <a16:creationId xmlns:a16="http://schemas.microsoft.com/office/drawing/2014/main" id="{37BD6709-267E-4F66-0393-F3928F3B6B54}"/>
              </a:ext>
            </a:extLst>
          </p:cNvPr>
          <p:cNvPicPr>
            <a:picLocks noGrp="1" noChangeAspect="1"/>
          </p:cNvPicPr>
          <p:nvPr>
            <p:ph idx="1"/>
          </p:nvPr>
        </p:nvPicPr>
        <p:blipFill rotWithShape="1">
          <a:blip r:embed="rId2"/>
          <a:srcRect t="30206" b="-300"/>
          <a:stretch/>
        </p:blipFill>
        <p:spPr>
          <a:xfrm>
            <a:off x="1539923" y="2139484"/>
            <a:ext cx="3287425" cy="4096512"/>
          </a:xfrm>
          <a:prstGeom prst="rect">
            <a:avLst/>
          </a:prstGeom>
        </p:spPr>
      </p:pic>
      <p:pic>
        <p:nvPicPr>
          <p:cNvPr id="5" name="Picture 4" descr="A close up of a device&#10;&#10;Description automatically generated">
            <a:extLst>
              <a:ext uri="{FF2B5EF4-FFF2-40B4-BE49-F238E27FC236}">
                <a16:creationId xmlns:a16="http://schemas.microsoft.com/office/drawing/2014/main" id="{614D233B-1F3D-6906-1EB4-7BDE5B055056}"/>
              </a:ext>
            </a:extLst>
          </p:cNvPr>
          <p:cNvPicPr>
            <a:picLocks noChangeAspect="1"/>
          </p:cNvPicPr>
          <p:nvPr/>
        </p:nvPicPr>
        <p:blipFill rotWithShape="1">
          <a:blip r:embed="rId3"/>
          <a:srcRect t="14654" r="10029" b="13034"/>
          <a:stretch/>
        </p:blipFill>
        <p:spPr>
          <a:xfrm>
            <a:off x="6857036" y="2139484"/>
            <a:ext cx="3584833" cy="4096512"/>
          </a:xfrm>
          <a:prstGeom prst="rect">
            <a:avLst/>
          </a:prstGeom>
        </p:spPr>
      </p:pic>
    </p:spTree>
    <p:extLst>
      <p:ext uri="{BB962C8B-B14F-4D97-AF65-F5344CB8AC3E}">
        <p14:creationId xmlns:p14="http://schemas.microsoft.com/office/powerpoint/2010/main" val="29948492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 name="Rectangle 39">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41" name="Rectangle 40">
            <a:extLst>
              <a:ext uri="{FF2B5EF4-FFF2-40B4-BE49-F238E27FC236}">
                <a16:creationId xmlns:a16="http://schemas.microsoft.com/office/drawing/2014/main" id="{96646FC9-C66D-4EC7-8310-0DD4ACC49C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2" name="Rectangle 41">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DBB4F64-8D57-3FA7-CC64-08F8E45501E7}"/>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a:t>Result of display</a:t>
            </a:r>
          </a:p>
        </p:txBody>
      </p:sp>
      <p:sp>
        <p:nvSpPr>
          <p:cNvPr id="43" name="Rectangle: Rounded Corners 42">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a:ea typeface="+mn-ea"/>
              <a:cs typeface="+mn-cs"/>
            </a:endParaRPr>
          </a:p>
        </p:txBody>
      </p:sp>
      <p:pic>
        <p:nvPicPr>
          <p:cNvPr id="5" name="Picture 4" descr="A close up of a circuit board&#10;&#10;Description automatically generated">
            <a:extLst>
              <a:ext uri="{FF2B5EF4-FFF2-40B4-BE49-F238E27FC236}">
                <a16:creationId xmlns:a16="http://schemas.microsoft.com/office/drawing/2014/main" id="{2C4BDA9E-162C-296C-3AD5-1B2A21BA96E2}"/>
              </a:ext>
            </a:extLst>
          </p:cNvPr>
          <p:cNvPicPr>
            <a:picLocks noChangeAspect="1"/>
          </p:cNvPicPr>
          <p:nvPr/>
        </p:nvPicPr>
        <p:blipFill rotWithShape="1">
          <a:blip r:embed="rId2"/>
          <a:srcRect l="12129" b="2222"/>
          <a:stretch/>
        </p:blipFill>
        <p:spPr>
          <a:xfrm rot="-5400000">
            <a:off x="1115496" y="1317894"/>
            <a:ext cx="3849146" cy="5706563"/>
          </a:xfrm>
          <a:prstGeom prst="rect">
            <a:avLst/>
          </a:prstGeom>
        </p:spPr>
      </p:pic>
      <p:pic>
        <p:nvPicPr>
          <p:cNvPr id="4" name="Content Placeholder 3" descr="A close up of a circuit board&#10;&#10;Description automatically generated">
            <a:extLst>
              <a:ext uri="{FF2B5EF4-FFF2-40B4-BE49-F238E27FC236}">
                <a16:creationId xmlns:a16="http://schemas.microsoft.com/office/drawing/2014/main" id="{C33AD75E-018B-F390-F9DE-9ABEF97E42C9}"/>
              </a:ext>
            </a:extLst>
          </p:cNvPr>
          <p:cNvPicPr>
            <a:picLocks noGrp="1" noChangeAspect="1"/>
          </p:cNvPicPr>
          <p:nvPr>
            <p:ph idx="1"/>
          </p:nvPr>
        </p:nvPicPr>
        <p:blipFill rotWithShape="1">
          <a:blip r:embed="rId3"/>
          <a:srcRect l="15100" t="-214" b="7906"/>
          <a:stretch/>
        </p:blipFill>
        <p:spPr>
          <a:xfrm rot="-5400000">
            <a:off x="7094797" y="1395198"/>
            <a:ext cx="3849225" cy="5574042"/>
          </a:xfrm>
          <a:prstGeom prst="rect">
            <a:avLst/>
          </a:prstGeom>
        </p:spPr>
      </p:pic>
    </p:spTree>
    <p:extLst>
      <p:ext uri="{BB962C8B-B14F-4D97-AF65-F5344CB8AC3E}">
        <p14:creationId xmlns:p14="http://schemas.microsoft.com/office/powerpoint/2010/main" val="34800347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1" name="Rectangle 40">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43" name="Rectangle 42">
            <a:extLst>
              <a:ext uri="{FF2B5EF4-FFF2-40B4-BE49-F238E27FC236}">
                <a16:creationId xmlns:a16="http://schemas.microsoft.com/office/drawing/2014/main" id="{96646FC9-C66D-4EC7-8310-0DD4ACC49C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5" name="Rectangle 44">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E69246A-A9F7-199A-5B04-7CDD3554071D}"/>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a:ea typeface="+mj-lt"/>
                <a:cs typeface="+mj-lt"/>
              </a:rPr>
              <a:t>Result of display</a:t>
            </a:r>
            <a:endParaRPr lang="en-US"/>
          </a:p>
        </p:txBody>
      </p:sp>
      <p:sp>
        <p:nvSpPr>
          <p:cNvPr id="47" name="Rectangle: Rounded Corners 46">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a:ea typeface="+mn-ea"/>
              <a:cs typeface="+mn-cs"/>
            </a:endParaRPr>
          </a:p>
        </p:txBody>
      </p:sp>
      <p:pic>
        <p:nvPicPr>
          <p:cNvPr id="11" name="Content Placeholder 10" descr="A close up of a circuit board&#10;&#10;Description automatically generated">
            <a:extLst>
              <a:ext uri="{FF2B5EF4-FFF2-40B4-BE49-F238E27FC236}">
                <a16:creationId xmlns:a16="http://schemas.microsoft.com/office/drawing/2014/main" id="{16C8889D-2F4B-5853-96D9-1A174C1E68AF}"/>
              </a:ext>
            </a:extLst>
          </p:cNvPr>
          <p:cNvPicPr>
            <a:picLocks noGrp="1" noChangeAspect="1"/>
          </p:cNvPicPr>
          <p:nvPr>
            <p:ph idx="1"/>
          </p:nvPr>
        </p:nvPicPr>
        <p:blipFill>
          <a:blip r:embed="rId2"/>
          <a:stretch>
            <a:fillRect/>
          </a:stretch>
        </p:blipFill>
        <p:spPr>
          <a:xfrm rot="-5400000">
            <a:off x="1135380" y="1456732"/>
            <a:ext cx="4096512" cy="5462016"/>
          </a:xfrm>
          <a:prstGeom prst="rect">
            <a:avLst/>
          </a:prstGeom>
        </p:spPr>
      </p:pic>
      <p:pic>
        <p:nvPicPr>
          <p:cNvPr id="5" name="Picture 4" descr="A close up of a circuit board&#10;&#10;Description automatically generated">
            <a:extLst>
              <a:ext uri="{FF2B5EF4-FFF2-40B4-BE49-F238E27FC236}">
                <a16:creationId xmlns:a16="http://schemas.microsoft.com/office/drawing/2014/main" id="{E56696D6-1014-5C15-8362-56D9C08EA5F0}"/>
              </a:ext>
            </a:extLst>
          </p:cNvPr>
          <p:cNvPicPr>
            <a:picLocks noChangeAspect="1"/>
          </p:cNvPicPr>
          <p:nvPr/>
        </p:nvPicPr>
        <p:blipFill rotWithShape="1">
          <a:blip r:embed="rId3"/>
          <a:srcRect l="2157" r="159" b="3"/>
          <a:stretch/>
        </p:blipFill>
        <p:spPr>
          <a:xfrm rot="16200000">
            <a:off x="6960110" y="1392067"/>
            <a:ext cx="4096512" cy="5591346"/>
          </a:xfrm>
          <a:prstGeom prst="rect">
            <a:avLst/>
          </a:prstGeom>
        </p:spPr>
      </p:pic>
    </p:spTree>
    <p:extLst>
      <p:ext uri="{BB962C8B-B14F-4D97-AF65-F5344CB8AC3E}">
        <p14:creationId xmlns:p14="http://schemas.microsoft.com/office/powerpoint/2010/main" val="1860573259"/>
      </p:ext>
    </p:extLst>
  </p:cSld>
  <p:clrMapOvr>
    <a:masterClrMapping/>
  </p:clrMapOvr>
</p:sld>
</file>

<file path=ppt/theme/theme1.xml><?xml version="1.0" encoding="utf-8"?>
<a:theme xmlns:a="http://schemas.openxmlformats.org/drawingml/2006/main" name="AccentBoxVTI">
  <a:themeElements>
    <a:clrScheme name="AnalogousFromLightSeed_2SEEDS">
      <a:dk1>
        <a:srgbClr val="000000"/>
      </a:dk1>
      <a:lt1>
        <a:srgbClr val="FFFFFF"/>
      </a:lt1>
      <a:dk2>
        <a:srgbClr val="412429"/>
      </a:dk2>
      <a:lt2>
        <a:srgbClr val="E2E8E7"/>
      </a:lt2>
      <a:accent1>
        <a:srgbClr val="BB7E89"/>
      </a:accent1>
      <a:accent2>
        <a:srgbClr val="C795B3"/>
      </a:accent2>
      <a:accent3>
        <a:srgbClr val="C49B8F"/>
      </a:accent3>
      <a:accent4>
        <a:srgbClr val="75ADA1"/>
      </a:accent4>
      <a:accent5>
        <a:srgbClr val="7AA9B5"/>
      </a:accent5>
      <a:accent6>
        <a:srgbClr val="7E95BB"/>
      </a:accent6>
      <a:hlink>
        <a:srgbClr val="568E84"/>
      </a:hlink>
      <a:folHlink>
        <a:srgbClr val="7F7F7F"/>
      </a:folHlink>
    </a:clrScheme>
    <a:fontScheme name="Avenir">
      <a:majorFont>
        <a:latin typeface="Neue Haas Grotesk Text Pro"/>
        <a:ea typeface=""/>
        <a:cs typeface=""/>
      </a:majorFont>
      <a:minorFont>
        <a:latin typeface="Neue Haas Grotesk Tex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ccentBoxVTI" id="{9F778A78-DC9A-453A-A82D-A75CAD503E15}" vid="{EA961113-7CC4-4569-8A6A-7BC2C1E2F401}"/>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3294</Words>
  <Application>Microsoft Office PowerPoint</Application>
  <PresentationFormat>宽屏</PresentationFormat>
  <Paragraphs>211</Paragraphs>
  <Slides>43</Slides>
  <Notes>21</Notes>
  <HiddenSlides>0</HiddenSlides>
  <MMClips>3</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43</vt:i4>
      </vt:variant>
    </vt:vector>
  </HeadingPairs>
  <TitlesOfParts>
    <vt:vector size="52" baseType="lpstr">
      <vt:lpstr>等线</vt:lpstr>
      <vt:lpstr>OpenSans-Regular</vt:lpstr>
      <vt:lpstr>Arial</vt:lpstr>
      <vt:lpstr>Avenir Next LT Pro</vt:lpstr>
      <vt:lpstr>Calibri</vt:lpstr>
      <vt:lpstr>Cambria</vt:lpstr>
      <vt:lpstr>Neue Haas Grotesk Text Pro</vt:lpstr>
      <vt:lpstr>Wingdings</vt:lpstr>
      <vt:lpstr>AccentBoxVTI</vt:lpstr>
      <vt:lpstr>PowerPoint 演示文稿</vt:lpstr>
      <vt:lpstr>LCD Display</vt:lpstr>
      <vt:lpstr>Create IP Core</vt:lpstr>
      <vt:lpstr>The Priority of Display</vt:lpstr>
      <vt:lpstr>Debug</vt:lpstr>
      <vt:lpstr>PowerPoint 演示文稿</vt:lpstr>
      <vt:lpstr>Debug</vt:lpstr>
      <vt:lpstr>Result of display</vt:lpstr>
      <vt:lpstr>Result of display</vt:lpstr>
      <vt:lpstr>Result of display</vt:lpstr>
      <vt:lpstr>Switch and Segment Device</vt:lpstr>
      <vt:lpstr>Switch Module</vt:lpstr>
      <vt:lpstr>Switch Module</vt:lpstr>
      <vt:lpstr>Test bench</vt:lpstr>
      <vt:lpstr>Result</vt:lpstr>
      <vt:lpstr>Segment Device</vt:lpstr>
      <vt:lpstr>Test bench</vt:lpstr>
      <vt:lpstr>Result</vt:lpstr>
      <vt:lpstr>Logic Module</vt:lpstr>
      <vt:lpstr>Logic Module-Hit</vt:lpstr>
      <vt:lpstr>Logic Module-Crash</vt:lpstr>
      <vt:lpstr>Logic-main</vt:lpstr>
      <vt:lpstr>Logic Module- Main Module Implementation Details</vt:lpstr>
      <vt:lpstr>Logic Module- Test Bench and Verification</vt:lpstr>
      <vt:lpstr>Audio Related File Directory</vt:lpstr>
      <vt:lpstr>Cut And Config the Music We Need</vt:lpstr>
      <vt:lpstr>Generate Mif File</vt:lpstr>
      <vt:lpstr>Mif Data Reading Related Testbench</vt:lpstr>
      <vt:lpstr>State Machine Settings For IIC</vt:lpstr>
      <vt:lpstr>State Machine Settings For IIC</vt:lpstr>
      <vt:lpstr>IIC Related Testbench</vt:lpstr>
      <vt:lpstr>Config WM8731 Through IIC</vt:lpstr>
      <vt:lpstr>Config WM8731 Through IIC</vt:lpstr>
      <vt:lpstr>FSM About Config WM8731 Through IIC</vt:lpstr>
      <vt:lpstr>IIS Data Transmission Part</vt:lpstr>
      <vt:lpstr>IIS Data Transmission Part</vt:lpstr>
      <vt:lpstr>IIS Data Transmission Part</vt:lpstr>
      <vt:lpstr>Pin Set For Audio Part</vt:lpstr>
      <vt:lpstr>Audio Display</vt:lpstr>
      <vt:lpstr>Conclusion</vt:lpstr>
      <vt:lpstr>REFERENCES</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刘俊楠</dc:creator>
  <cp:lastModifiedBy>Junnan Liu [el23jl2]</cp:lastModifiedBy>
  <cp:revision>1</cp:revision>
  <dcterms:created xsi:type="dcterms:W3CDTF">2024-05-27T13:40:14Z</dcterms:created>
  <dcterms:modified xsi:type="dcterms:W3CDTF">2024-05-29T13:30:05Z</dcterms:modified>
</cp:coreProperties>
</file>